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0" r:id="rId1"/>
  </p:sldMasterIdLst>
  <p:notesMasterIdLst>
    <p:notesMasterId r:id="rId3"/>
  </p:notesMasterIdLst>
  <p:sldIdLst>
    <p:sldId id="263" r:id="rId2"/>
  </p:sldIdLst>
  <p:sldSz cx="42803763" cy="30275213"/>
  <p:notesSz cx="9926638" cy="14355763"/>
  <p:custDataLst>
    <p:tags r:id="rId4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536" userDrawn="1">
          <p15:clr>
            <a:srgbClr val="A4A3A4"/>
          </p15:clr>
        </p15:guide>
        <p15:guide id="3" pos="316" userDrawn="1">
          <p15:clr>
            <a:srgbClr val="A4A3A4"/>
          </p15:clr>
        </p15:guide>
        <p15:guide id="4" pos="8808" userDrawn="1">
          <p15:clr>
            <a:srgbClr val="A4A3A4"/>
          </p15:clr>
        </p15:guide>
        <p15:guide id="5" pos="17885" userDrawn="1">
          <p15:clr>
            <a:srgbClr val="A4A3A4"/>
          </p15:clr>
        </p15:guide>
        <p15:guide id="6" pos="25131" userDrawn="1">
          <p15:clr>
            <a:srgbClr val="A4A3A4"/>
          </p15:clr>
        </p15:guide>
        <p15:guide id="7" orient="horz" pos="949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youde" initials="y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0262"/>
    <a:srgbClr val="EA1ED2"/>
    <a:srgbClr val="BABABA"/>
    <a:srgbClr val="37DD01"/>
    <a:srgbClr val="7FFFFF"/>
    <a:srgbClr val="339980"/>
    <a:srgbClr val="CCCC66"/>
    <a:srgbClr val="009900"/>
    <a:srgbClr val="00FF39"/>
    <a:srgbClr val="0072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846" autoAdjust="0"/>
    <p:restoredTop sz="96379" autoAdjust="0"/>
  </p:normalViewPr>
  <p:slideViewPr>
    <p:cSldViewPr showGuides="1">
      <p:cViewPr>
        <p:scale>
          <a:sx n="50" d="100"/>
          <a:sy n="50" d="100"/>
        </p:scale>
        <p:origin x="36" y="-4572"/>
      </p:cViewPr>
      <p:guideLst>
        <p:guide orient="horz" pos="9536"/>
        <p:guide pos="316"/>
        <p:guide pos="8808"/>
        <p:guide pos="17885"/>
        <p:guide pos="25131"/>
        <p:guide orient="horz" pos="94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5" d="100"/>
        <a:sy n="12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notesMaster" Target="notesMasters/notesMaster1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commentAuthors" Target="commentAuthors.xml"/><Relationship Id="rId4" Type="http://schemas.openxmlformats.org/officeDocument/2006/relationships/tags" Target="tags/tag1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1543" cy="720282"/>
          </a:xfrm>
          <a:prstGeom prst="rect">
            <a:avLst/>
          </a:prstGeom>
        </p:spPr>
        <p:txBody>
          <a:bodyPr vert="horz" lIns="138751" tIns="69376" rIns="138751" bIns="69376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1pPr>
          </a:lstStyle>
          <a:p>
            <a:pPr defTabSz="694055"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5622799" y="0"/>
            <a:ext cx="4301543" cy="720282"/>
          </a:xfrm>
          <a:prstGeom prst="rect">
            <a:avLst/>
          </a:prstGeom>
        </p:spPr>
        <p:txBody>
          <a:bodyPr vert="horz" lIns="138751" tIns="69376" rIns="138751" bIns="69376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1pPr>
          </a:lstStyle>
          <a:p>
            <a:pPr defTabSz="694055">
              <a:defRPr/>
            </a:pPr>
            <a:fld id="{C36C8370-A2A7-4999-BB9A-45497E2B3CC5}" type="datetimeFigureOut">
              <a:rPr lang="zh-CN" altLang="en-US" smtClean="0"/>
              <a:t>2023/11/6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538288" y="1793875"/>
            <a:ext cx="6850062" cy="4845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38751" tIns="69376" rIns="138751" bIns="69376" rtlCol="0" anchor="ctr"/>
          <a:lstStyle/>
          <a:p>
            <a:pPr marL="0" marR="0" lvl="0" indent="0" algn="l" defTabSz="194183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992664" y="6908712"/>
            <a:ext cx="7941310" cy="5652582"/>
          </a:xfrm>
          <a:prstGeom prst="rect">
            <a:avLst/>
          </a:prstGeom>
        </p:spPr>
        <p:txBody>
          <a:bodyPr vert="horz" lIns="138751" tIns="69376" rIns="138751" bIns="69376" rtlCol="0"/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1" y="13635483"/>
            <a:ext cx="4301543" cy="720282"/>
          </a:xfrm>
          <a:prstGeom prst="rect">
            <a:avLst/>
          </a:prstGeom>
        </p:spPr>
        <p:txBody>
          <a:bodyPr vert="horz" lIns="138751" tIns="69376" rIns="138751" bIns="69376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1pPr>
          </a:lstStyle>
          <a:p>
            <a:pPr defTabSz="694055"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5622799" y="13635483"/>
            <a:ext cx="4301543" cy="720282"/>
          </a:xfrm>
          <a:prstGeom prst="rect">
            <a:avLst/>
          </a:prstGeom>
        </p:spPr>
        <p:txBody>
          <a:bodyPr vert="horz" wrap="square" lIns="138751" tIns="69376" rIns="138751" bIns="69376" numCol="1" anchor="b" anchorCtr="0" compatLnSpc="1"/>
          <a:lstStyle/>
          <a:p>
            <a:pPr lvl="0" algn="r" eaLnBrk="1" hangingPunct="1"/>
            <a:fld id="{9A0DB2DC-4C9A-4742-B13C-FB6460FD3503}" type="slidenum">
              <a:rPr lang="zh-CN" altLang="en-US" sz="1800" dirty="0">
                <a:latin typeface="等线" panose="02010600030101010101" pitchFamily="2" charset="-122"/>
                <a:ea typeface="等线" panose="02010600030101010101" pitchFamily="2" charset="-122"/>
              </a:rPr>
              <a:t>‹#›</a:t>
            </a:fld>
            <a:endParaRPr lang="zh-CN" altLang="en-US" sz="1800" dirty="0"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defTabSz="3895171" rtl="0" eaLnBrk="0" fontAlgn="base" hangingPunct="0">
      <a:spcBef>
        <a:spcPct val="30000"/>
      </a:spcBef>
      <a:spcAft>
        <a:spcPct val="0"/>
      </a:spcAft>
      <a:defRPr sz="4875" kern="1200">
        <a:solidFill>
          <a:schemeClr val="tx1"/>
        </a:solidFill>
        <a:latin typeface="+mn-lt"/>
        <a:ea typeface="+mn-ea"/>
        <a:cs typeface="+mn-cs"/>
      </a:defRPr>
    </a:lvl1pPr>
    <a:lvl2pPr marL="1948857" algn="l" defTabSz="3895171" rtl="0" eaLnBrk="0" fontAlgn="base" hangingPunct="0">
      <a:spcBef>
        <a:spcPct val="30000"/>
      </a:spcBef>
      <a:spcAft>
        <a:spcPct val="0"/>
      </a:spcAft>
      <a:defRPr sz="4875" kern="1200">
        <a:solidFill>
          <a:schemeClr val="tx1"/>
        </a:solidFill>
        <a:latin typeface="+mn-lt"/>
        <a:ea typeface="+mn-ea"/>
        <a:cs typeface="+mn-cs"/>
      </a:defRPr>
    </a:lvl2pPr>
    <a:lvl3pPr marL="3895171" algn="l" defTabSz="3895171" rtl="0" eaLnBrk="0" fontAlgn="base" hangingPunct="0">
      <a:spcBef>
        <a:spcPct val="30000"/>
      </a:spcBef>
      <a:spcAft>
        <a:spcPct val="0"/>
      </a:spcAft>
      <a:defRPr sz="4875" kern="1200">
        <a:solidFill>
          <a:schemeClr val="tx1"/>
        </a:solidFill>
        <a:latin typeface="+mn-lt"/>
        <a:ea typeface="+mn-ea"/>
        <a:cs typeface="+mn-cs"/>
      </a:defRPr>
    </a:lvl3pPr>
    <a:lvl4pPr marL="5844028" algn="l" defTabSz="3895171" rtl="0" eaLnBrk="0" fontAlgn="base" hangingPunct="0">
      <a:spcBef>
        <a:spcPct val="30000"/>
      </a:spcBef>
      <a:spcAft>
        <a:spcPct val="0"/>
      </a:spcAft>
      <a:defRPr sz="4875" kern="1200">
        <a:solidFill>
          <a:schemeClr val="tx1"/>
        </a:solidFill>
        <a:latin typeface="+mn-lt"/>
        <a:ea typeface="+mn-ea"/>
        <a:cs typeface="+mn-cs"/>
      </a:defRPr>
    </a:lvl4pPr>
    <a:lvl5pPr marL="7790343" algn="l" defTabSz="3895171" rtl="0" eaLnBrk="0" fontAlgn="base" hangingPunct="0">
      <a:spcBef>
        <a:spcPct val="30000"/>
      </a:spcBef>
      <a:spcAft>
        <a:spcPct val="0"/>
      </a:spcAft>
      <a:defRPr sz="4875" kern="1200">
        <a:solidFill>
          <a:schemeClr val="tx1"/>
        </a:solidFill>
        <a:latin typeface="+mn-lt"/>
        <a:ea typeface="+mn-ea"/>
        <a:cs typeface="+mn-cs"/>
      </a:defRPr>
    </a:lvl5pPr>
    <a:lvl6pPr marL="9743013" algn="l" defTabSz="3896443" rtl="0" eaLnBrk="1" latinLnBrk="0" hangingPunct="1">
      <a:defRPr sz="5115" kern="1200">
        <a:solidFill>
          <a:schemeClr val="tx1"/>
        </a:solidFill>
        <a:latin typeface="+mn-lt"/>
        <a:ea typeface="+mn-ea"/>
        <a:cs typeface="+mn-cs"/>
      </a:defRPr>
    </a:lvl6pPr>
    <a:lvl7pPr marL="11690599" algn="l" defTabSz="3896443" rtl="0" eaLnBrk="1" latinLnBrk="0" hangingPunct="1">
      <a:defRPr sz="5115" kern="1200">
        <a:solidFill>
          <a:schemeClr val="tx1"/>
        </a:solidFill>
        <a:latin typeface="+mn-lt"/>
        <a:ea typeface="+mn-ea"/>
        <a:cs typeface="+mn-cs"/>
      </a:defRPr>
    </a:lvl7pPr>
    <a:lvl8pPr marL="13639456" algn="l" defTabSz="3896443" rtl="0" eaLnBrk="1" latinLnBrk="0" hangingPunct="1">
      <a:defRPr sz="5115" kern="1200">
        <a:solidFill>
          <a:schemeClr val="tx1"/>
        </a:solidFill>
        <a:latin typeface="+mn-lt"/>
        <a:ea typeface="+mn-ea"/>
        <a:cs typeface="+mn-cs"/>
      </a:defRPr>
    </a:lvl8pPr>
    <a:lvl9pPr marL="15588313" algn="l" defTabSz="3896443" rtl="0" eaLnBrk="1" latinLnBrk="0" hangingPunct="1">
      <a:defRPr sz="5115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538288" y="1793875"/>
            <a:ext cx="6850062" cy="4845050"/>
          </a:xfrm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 lIns="138751" tIns="69376" rIns="138751" bIns="69376" rtlCol="0"/>
          <a:lstStyle/>
          <a:p>
            <a:pPr defTabSz="194246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500" dirty="0"/>
          </a:p>
        </p:txBody>
      </p:sp>
      <p:sp>
        <p:nvSpPr>
          <p:cNvPr id="4100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5622798" y="13635484"/>
            <a:ext cx="4301543" cy="72028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/>
            <a:fld id="{9A0DB2DC-4C9A-4742-B13C-FB6460FD3503}" type="slidenum">
              <a:rPr lang="zh-CN" altLang="en-US" dirty="0">
                <a:latin typeface="等线" panose="02010600030101010101" pitchFamily="2" charset="-122"/>
                <a:ea typeface="等线" panose="02010600030101010101" pitchFamily="2" charset="-122"/>
              </a:rPr>
              <a:t>1</a:t>
            </a:fld>
            <a:endParaRPr lang="zh-CN" altLang="en-US" dirty="0"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10282" y="4954765"/>
            <a:ext cx="36383199" cy="10540259"/>
          </a:xfrm>
        </p:spPr>
        <p:txBody>
          <a:bodyPr anchor="b"/>
          <a:lstStyle>
            <a:lvl1pPr algn="ctr">
              <a:defRPr sz="26488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50471" y="15901497"/>
            <a:ext cx="32102822" cy="7309499"/>
          </a:xfrm>
        </p:spPr>
        <p:txBody>
          <a:bodyPr/>
          <a:lstStyle>
            <a:lvl1pPr marL="0" indent="0" algn="ctr">
              <a:buNone/>
              <a:defRPr sz="10595"/>
            </a:lvl1pPr>
            <a:lvl2pPr marL="2018355" indent="0" algn="ctr">
              <a:buNone/>
              <a:defRPr sz="8829"/>
            </a:lvl2pPr>
            <a:lvl3pPr marL="4036710" indent="0" algn="ctr">
              <a:buNone/>
              <a:defRPr sz="7946"/>
            </a:lvl3pPr>
            <a:lvl4pPr marL="6055065" indent="0" algn="ctr">
              <a:buNone/>
              <a:defRPr sz="7063"/>
            </a:lvl4pPr>
            <a:lvl5pPr marL="8073420" indent="0" algn="ctr">
              <a:buNone/>
              <a:defRPr sz="7063"/>
            </a:lvl5pPr>
            <a:lvl6pPr marL="10091776" indent="0" algn="ctr">
              <a:buNone/>
              <a:defRPr sz="7063"/>
            </a:lvl6pPr>
            <a:lvl7pPr marL="12110131" indent="0" algn="ctr">
              <a:buNone/>
              <a:defRPr sz="7063"/>
            </a:lvl7pPr>
            <a:lvl8pPr marL="14128486" indent="0" algn="ctr">
              <a:buNone/>
              <a:defRPr sz="7063"/>
            </a:lvl8pPr>
            <a:lvl9pPr marL="16146841" indent="0" algn="ctr">
              <a:buNone/>
              <a:defRPr sz="7063"/>
            </a:lvl9pPr>
          </a:lstStyle>
          <a:p>
            <a:r>
              <a:rPr lang="zh-CN" altLang="en-US" smtClean="0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5177">
              <a:defRPr/>
            </a:pPr>
            <a:endParaRPr lang="zh-CN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5177">
              <a:defRPr/>
            </a:pPr>
            <a:endParaRPr lang="zh-CN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zh-CN" smtClean="0">
                <a:latin typeface="Calibri" panose="020F0502020204030204" pitchFamily="34" charset="0"/>
              </a:rPr>
              <a:t>‹#›</a:t>
            </a:fld>
            <a:endParaRPr lang="zh-CN" altLang="zh-CN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13852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5177">
              <a:defRPr/>
            </a:pPr>
            <a:endParaRPr lang="zh-CN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5177">
              <a:defRPr/>
            </a:pPr>
            <a:endParaRPr lang="zh-CN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zh-CN" smtClean="0">
                <a:latin typeface="Calibri" panose="020F0502020204030204" pitchFamily="34" charset="0"/>
              </a:rPr>
              <a:t>‹#›</a:t>
            </a:fld>
            <a:endParaRPr lang="zh-CN" altLang="zh-CN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68301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0631445" y="1611875"/>
            <a:ext cx="9229561" cy="25656844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42761" y="1611875"/>
            <a:ext cx="27153637" cy="25656844"/>
          </a:xfrm>
        </p:spPr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5177">
              <a:defRPr/>
            </a:pPr>
            <a:endParaRPr lang="zh-CN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5177">
              <a:defRPr/>
            </a:pPr>
            <a:endParaRPr lang="zh-CN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zh-CN" smtClean="0">
                <a:latin typeface="Calibri" panose="020F0502020204030204" pitchFamily="34" charset="0"/>
              </a:rPr>
              <a:t>‹#›</a:t>
            </a:fld>
            <a:endParaRPr lang="zh-CN" altLang="zh-CN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56614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5177">
              <a:defRPr/>
            </a:pPr>
            <a:endParaRPr lang="zh-CN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5177">
              <a:defRPr/>
            </a:pPr>
            <a:endParaRPr lang="zh-CN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zh-CN" smtClean="0">
                <a:latin typeface="Calibri" panose="020F0502020204030204" pitchFamily="34" charset="0"/>
              </a:rPr>
              <a:t>‹#›</a:t>
            </a:fld>
            <a:endParaRPr lang="zh-CN" altLang="zh-CN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1495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20467" y="7547788"/>
            <a:ext cx="36918246" cy="12593645"/>
          </a:xfrm>
        </p:spPr>
        <p:txBody>
          <a:bodyPr anchor="b"/>
          <a:lstStyle>
            <a:lvl1pPr>
              <a:defRPr sz="26488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20467" y="20260574"/>
            <a:ext cx="36918246" cy="6622701"/>
          </a:xfrm>
        </p:spPr>
        <p:txBody>
          <a:bodyPr/>
          <a:lstStyle>
            <a:lvl1pPr marL="0" indent="0">
              <a:buNone/>
              <a:defRPr sz="10595">
                <a:solidFill>
                  <a:schemeClr val="tx1"/>
                </a:solidFill>
              </a:defRPr>
            </a:lvl1pPr>
            <a:lvl2pPr marL="2018355" indent="0">
              <a:buNone/>
              <a:defRPr sz="8829">
                <a:solidFill>
                  <a:schemeClr val="tx1">
                    <a:tint val="75000"/>
                  </a:schemeClr>
                </a:solidFill>
              </a:defRPr>
            </a:lvl2pPr>
            <a:lvl3pPr marL="4036710" indent="0">
              <a:buNone/>
              <a:defRPr sz="7946">
                <a:solidFill>
                  <a:schemeClr val="tx1">
                    <a:tint val="75000"/>
                  </a:schemeClr>
                </a:solidFill>
              </a:defRPr>
            </a:lvl3pPr>
            <a:lvl4pPr marL="6055065" indent="0">
              <a:buNone/>
              <a:defRPr sz="7063">
                <a:solidFill>
                  <a:schemeClr val="tx1">
                    <a:tint val="75000"/>
                  </a:schemeClr>
                </a:solidFill>
              </a:defRPr>
            </a:lvl4pPr>
            <a:lvl5pPr marL="8073420" indent="0">
              <a:buNone/>
              <a:defRPr sz="7063">
                <a:solidFill>
                  <a:schemeClr val="tx1">
                    <a:tint val="75000"/>
                  </a:schemeClr>
                </a:solidFill>
              </a:defRPr>
            </a:lvl5pPr>
            <a:lvl6pPr marL="10091776" indent="0">
              <a:buNone/>
              <a:defRPr sz="7063">
                <a:solidFill>
                  <a:schemeClr val="tx1">
                    <a:tint val="75000"/>
                  </a:schemeClr>
                </a:solidFill>
              </a:defRPr>
            </a:lvl6pPr>
            <a:lvl7pPr marL="12110131" indent="0">
              <a:buNone/>
              <a:defRPr sz="7063">
                <a:solidFill>
                  <a:schemeClr val="tx1">
                    <a:tint val="75000"/>
                  </a:schemeClr>
                </a:solidFill>
              </a:defRPr>
            </a:lvl7pPr>
            <a:lvl8pPr marL="14128486" indent="0">
              <a:buNone/>
              <a:defRPr sz="7063">
                <a:solidFill>
                  <a:schemeClr val="tx1">
                    <a:tint val="75000"/>
                  </a:schemeClr>
                </a:solidFill>
              </a:defRPr>
            </a:lvl8pPr>
            <a:lvl9pPr marL="16146841" indent="0">
              <a:buNone/>
              <a:defRPr sz="706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5177">
              <a:defRPr/>
            </a:pPr>
            <a:endParaRPr lang="zh-CN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5177">
              <a:defRPr/>
            </a:pPr>
            <a:endParaRPr lang="zh-CN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zh-CN" smtClean="0">
                <a:latin typeface="Calibri" panose="020F0502020204030204" pitchFamily="34" charset="0"/>
              </a:rPr>
              <a:t>‹#›</a:t>
            </a:fld>
            <a:endParaRPr lang="zh-CN" altLang="zh-CN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36183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42759" y="8059374"/>
            <a:ext cx="18191599" cy="19209345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669405" y="8059374"/>
            <a:ext cx="18191599" cy="19209345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5177">
              <a:defRPr/>
            </a:pPr>
            <a:endParaRPr lang="zh-CN" altLang="zh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5177">
              <a:defRPr/>
            </a:pPr>
            <a:endParaRPr lang="zh-CN" altLang="zh-C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zh-CN" smtClean="0">
                <a:latin typeface="Calibri" panose="020F0502020204030204" pitchFamily="34" charset="0"/>
              </a:rPr>
              <a:t>‹#›</a:t>
            </a:fld>
            <a:endParaRPr lang="zh-CN" altLang="zh-CN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54856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8334" y="1611882"/>
            <a:ext cx="36918246" cy="5851808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48339" y="7421634"/>
            <a:ext cx="18107995" cy="3637228"/>
          </a:xfrm>
        </p:spPr>
        <p:txBody>
          <a:bodyPr anchor="b"/>
          <a:lstStyle>
            <a:lvl1pPr marL="0" indent="0">
              <a:buNone/>
              <a:defRPr sz="10595" b="1"/>
            </a:lvl1pPr>
            <a:lvl2pPr marL="2018355" indent="0">
              <a:buNone/>
              <a:defRPr sz="8829" b="1"/>
            </a:lvl2pPr>
            <a:lvl3pPr marL="4036710" indent="0">
              <a:buNone/>
              <a:defRPr sz="7946" b="1"/>
            </a:lvl3pPr>
            <a:lvl4pPr marL="6055065" indent="0">
              <a:buNone/>
              <a:defRPr sz="7063" b="1"/>
            </a:lvl4pPr>
            <a:lvl5pPr marL="8073420" indent="0">
              <a:buNone/>
              <a:defRPr sz="7063" b="1"/>
            </a:lvl5pPr>
            <a:lvl6pPr marL="10091776" indent="0">
              <a:buNone/>
              <a:defRPr sz="7063" b="1"/>
            </a:lvl6pPr>
            <a:lvl7pPr marL="12110131" indent="0">
              <a:buNone/>
              <a:defRPr sz="7063" b="1"/>
            </a:lvl7pPr>
            <a:lvl8pPr marL="14128486" indent="0">
              <a:buNone/>
              <a:defRPr sz="7063" b="1"/>
            </a:lvl8pPr>
            <a:lvl9pPr marL="16146841" indent="0">
              <a:buNone/>
              <a:defRPr sz="7063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48339" y="11058863"/>
            <a:ext cx="18107995" cy="16265921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1669408" y="7421634"/>
            <a:ext cx="18197174" cy="3637228"/>
          </a:xfrm>
        </p:spPr>
        <p:txBody>
          <a:bodyPr anchor="b"/>
          <a:lstStyle>
            <a:lvl1pPr marL="0" indent="0">
              <a:buNone/>
              <a:defRPr sz="10595" b="1"/>
            </a:lvl1pPr>
            <a:lvl2pPr marL="2018355" indent="0">
              <a:buNone/>
              <a:defRPr sz="8829" b="1"/>
            </a:lvl2pPr>
            <a:lvl3pPr marL="4036710" indent="0">
              <a:buNone/>
              <a:defRPr sz="7946" b="1"/>
            </a:lvl3pPr>
            <a:lvl4pPr marL="6055065" indent="0">
              <a:buNone/>
              <a:defRPr sz="7063" b="1"/>
            </a:lvl4pPr>
            <a:lvl5pPr marL="8073420" indent="0">
              <a:buNone/>
              <a:defRPr sz="7063" b="1"/>
            </a:lvl5pPr>
            <a:lvl6pPr marL="10091776" indent="0">
              <a:buNone/>
              <a:defRPr sz="7063" b="1"/>
            </a:lvl6pPr>
            <a:lvl7pPr marL="12110131" indent="0">
              <a:buNone/>
              <a:defRPr sz="7063" b="1"/>
            </a:lvl7pPr>
            <a:lvl8pPr marL="14128486" indent="0">
              <a:buNone/>
              <a:defRPr sz="7063" b="1"/>
            </a:lvl8pPr>
            <a:lvl9pPr marL="16146841" indent="0">
              <a:buNone/>
              <a:defRPr sz="7063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1669408" y="11058863"/>
            <a:ext cx="18197174" cy="16265921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5177">
              <a:defRPr/>
            </a:pPr>
            <a:endParaRPr lang="zh-CN" altLang="zh-C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5177">
              <a:defRPr/>
            </a:pPr>
            <a:endParaRPr lang="zh-CN" altLang="zh-C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zh-CN" smtClean="0">
                <a:latin typeface="Calibri" panose="020F0502020204030204" pitchFamily="34" charset="0"/>
              </a:rPr>
              <a:t>‹#›</a:t>
            </a:fld>
            <a:endParaRPr lang="zh-CN" altLang="zh-CN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65576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5177">
              <a:defRPr/>
            </a:pPr>
            <a:endParaRPr lang="zh-CN" altLang="zh-C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5177">
              <a:defRPr/>
            </a:pPr>
            <a:endParaRPr lang="zh-CN" altLang="zh-C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zh-CN" smtClean="0">
                <a:latin typeface="Calibri" panose="020F0502020204030204" pitchFamily="34" charset="0"/>
              </a:rPr>
              <a:t>‹#›</a:t>
            </a:fld>
            <a:endParaRPr lang="zh-CN" altLang="zh-CN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51303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5177">
              <a:defRPr/>
            </a:pPr>
            <a:endParaRPr lang="zh-CN" altLang="zh-C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5177">
              <a:defRPr/>
            </a:pPr>
            <a:endParaRPr lang="zh-CN" altLang="zh-C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zh-CN" smtClean="0">
                <a:latin typeface="Calibri" panose="020F0502020204030204" pitchFamily="34" charset="0"/>
              </a:rPr>
              <a:t>‹#›</a:t>
            </a:fld>
            <a:endParaRPr lang="zh-CN" altLang="zh-CN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64035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8334" y="2018348"/>
            <a:ext cx="13805328" cy="7064216"/>
          </a:xfrm>
        </p:spPr>
        <p:txBody>
          <a:bodyPr anchor="b"/>
          <a:lstStyle>
            <a:lvl1pPr>
              <a:defRPr sz="14127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197174" y="4359077"/>
            <a:ext cx="21669405" cy="21515024"/>
          </a:xfrm>
        </p:spPr>
        <p:txBody>
          <a:bodyPr/>
          <a:lstStyle>
            <a:lvl1pPr>
              <a:defRPr sz="14127"/>
            </a:lvl1pPr>
            <a:lvl2pPr>
              <a:defRPr sz="12361"/>
            </a:lvl2pPr>
            <a:lvl3pPr>
              <a:defRPr sz="10595"/>
            </a:lvl3pPr>
            <a:lvl4pPr>
              <a:defRPr sz="8829"/>
            </a:lvl4pPr>
            <a:lvl5pPr>
              <a:defRPr sz="8829"/>
            </a:lvl5pPr>
            <a:lvl6pPr>
              <a:defRPr sz="8829"/>
            </a:lvl6pPr>
            <a:lvl7pPr>
              <a:defRPr sz="8829"/>
            </a:lvl7pPr>
            <a:lvl8pPr>
              <a:defRPr sz="8829"/>
            </a:lvl8pPr>
            <a:lvl9pPr>
              <a:defRPr sz="8829"/>
            </a:lvl9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48334" y="9082564"/>
            <a:ext cx="13805328" cy="16826573"/>
          </a:xfrm>
        </p:spPr>
        <p:txBody>
          <a:bodyPr/>
          <a:lstStyle>
            <a:lvl1pPr marL="0" indent="0">
              <a:buNone/>
              <a:defRPr sz="7063"/>
            </a:lvl1pPr>
            <a:lvl2pPr marL="2018355" indent="0">
              <a:buNone/>
              <a:defRPr sz="6180"/>
            </a:lvl2pPr>
            <a:lvl3pPr marL="4036710" indent="0">
              <a:buNone/>
              <a:defRPr sz="5298"/>
            </a:lvl3pPr>
            <a:lvl4pPr marL="6055065" indent="0">
              <a:buNone/>
              <a:defRPr sz="4415"/>
            </a:lvl4pPr>
            <a:lvl5pPr marL="8073420" indent="0">
              <a:buNone/>
              <a:defRPr sz="4415"/>
            </a:lvl5pPr>
            <a:lvl6pPr marL="10091776" indent="0">
              <a:buNone/>
              <a:defRPr sz="4415"/>
            </a:lvl6pPr>
            <a:lvl7pPr marL="12110131" indent="0">
              <a:buNone/>
              <a:defRPr sz="4415"/>
            </a:lvl7pPr>
            <a:lvl8pPr marL="14128486" indent="0">
              <a:buNone/>
              <a:defRPr sz="4415"/>
            </a:lvl8pPr>
            <a:lvl9pPr marL="16146841" indent="0">
              <a:buNone/>
              <a:defRPr sz="4415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5177">
              <a:defRPr/>
            </a:pPr>
            <a:endParaRPr lang="zh-CN" altLang="zh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5177">
              <a:defRPr/>
            </a:pPr>
            <a:endParaRPr lang="zh-CN" altLang="zh-C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zh-CN" smtClean="0">
                <a:latin typeface="Calibri" panose="020F0502020204030204" pitchFamily="34" charset="0"/>
              </a:rPr>
              <a:t>‹#›</a:t>
            </a:fld>
            <a:endParaRPr lang="zh-CN" altLang="zh-CN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05845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8334" y="2018348"/>
            <a:ext cx="13805328" cy="7064216"/>
          </a:xfrm>
        </p:spPr>
        <p:txBody>
          <a:bodyPr anchor="b"/>
          <a:lstStyle>
            <a:lvl1pPr>
              <a:defRPr sz="14127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197174" y="4359077"/>
            <a:ext cx="21669405" cy="21515024"/>
          </a:xfrm>
        </p:spPr>
        <p:txBody>
          <a:bodyPr anchor="t"/>
          <a:lstStyle>
            <a:lvl1pPr marL="0" indent="0">
              <a:buNone/>
              <a:defRPr sz="14127"/>
            </a:lvl1pPr>
            <a:lvl2pPr marL="2018355" indent="0">
              <a:buNone/>
              <a:defRPr sz="12361"/>
            </a:lvl2pPr>
            <a:lvl3pPr marL="4036710" indent="0">
              <a:buNone/>
              <a:defRPr sz="10595"/>
            </a:lvl3pPr>
            <a:lvl4pPr marL="6055065" indent="0">
              <a:buNone/>
              <a:defRPr sz="8829"/>
            </a:lvl4pPr>
            <a:lvl5pPr marL="8073420" indent="0">
              <a:buNone/>
              <a:defRPr sz="8829"/>
            </a:lvl5pPr>
            <a:lvl6pPr marL="10091776" indent="0">
              <a:buNone/>
              <a:defRPr sz="8829"/>
            </a:lvl6pPr>
            <a:lvl7pPr marL="12110131" indent="0">
              <a:buNone/>
              <a:defRPr sz="8829"/>
            </a:lvl7pPr>
            <a:lvl8pPr marL="14128486" indent="0">
              <a:buNone/>
              <a:defRPr sz="8829"/>
            </a:lvl8pPr>
            <a:lvl9pPr marL="16146841" indent="0">
              <a:buNone/>
              <a:defRPr sz="8829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48334" y="9082564"/>
            <a:ext cx="13805328" cy="16826573"/>
          </a:xfrm>
        </p:spPr>
        <p:txBody>
          <a:bodyPr/>
          <a:lstStyle>
            <a:lvl1pPr marL="0" indent="0">
              <a:buNone/>
              <a:defRPr sz="7063"/>
            </a:lvl1pPr>
            <a:lvl2pPr marL="2018355" indent="0">
              <a:buNone/>
              <a:defRPr sz="6180"/>
            </a:lvl2pPr>
            <a:lvl3pPr marL="4036710" indent="0">
              <a:buNone/>
              <a:defRPr sz="5298"/>
            </a:lvl3pPr>
            <a:lvl4pPr marL="6055065" indent="0">
              <a:buNone/>
              <a:defRPr sz="4415"/>
            </a:lvl4pPr>
            <a:lvl5pPr marL="8073420" indent="0">
              <a:buNone/>
              <a:defRPr sz="4415"/>
            </a:lvl5pPr>
            <a:lvl6pPr marL="10091776" indent="0">
              <a:buNone/>
              <a:defRPr sz="4415"/>
            </a:lvl6pPr>
            <a:lvl7pPr marL="12110131" indent="0">
              <a:buNone/>
              <a:defRPr sz="4415"/>
            </a:lvl7pPr>
            <a:lvl8pPr marL="14128486" indent="0">
              <a:buNone/>
              <a:defRPr sz="4415"/>
            </a:lvl8pPr>
            <a:lvl9pPr marL="16146841" indent="0">
              <a:buNone/>
              <a:defRPr sz="4415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5177">
              <a:defRPr/>
            </a:pPr>
            <a:endParaRPr lang="zh-CN" altLang="zh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5177">
              <a:defRPr/>
            </a:pPr>
            <a:endParaRPr lang="zh-CN" altLang="zh-C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zh-CN" smtClean="0">
                <a:latin typeface="Calibri" panose="020F0502020204030204" pitchFamily="34" charset="0"/>
              </a:rPr>
              <a:t>‹#›</a:t>
            </a:fld>
            <a:endParaRPr lang="zh-CN" altLang="zh-CN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20617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942759" y="1611882"/>
            <a:ext cx="36918246" cy="58518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42759" y="8059374"/>
            <a:ext cx="36918246" cy="19209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42759" y="28060644"/>
            <a:ext cx="9630847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29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5177">
              <a:defRPr/>
            </a:pPr>
            <a:endParaRPr lang="zh-CN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178747" y="28060644"/>
            <a:ext cx="14446270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29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5177">
              <a:defRPr/>
            </a:pPr>
            <a:endParaRPr lang="zh-CN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0230157" y="28060644"/>
            <a:ext cx="9630847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29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 eaLnBrk="1" hangingPunct="1"/>
            <a:fld id="{9A0DB2DC-4C9A-4742-B13C-FB6460FD3503}" type="slidenum">
              <a:rPr lang="zh-CN" altLang="zh-CN" smtClean="0">
                <a:latin typeface="Calibri" panose="020F0502020204030204" pitchFamily="34" charset="0"/>
              </a:rPr>
              <a:t>‹#›</a:t>
            </a:fld>
            <a:endParaRPr lang="zh-CN" altLang="zh-CN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30974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4036710" rtl="0" eaLnBrk="1" latinLnBrk="0" hangingPunct="1">
        <a:lnSpc>
          <a:spcPct val="90000"/>
        </a:lnSpc>
        <a:spcBef>
          <a:spcPct val="0"/>
        </a:spcBef>
        <a:buNone/>
        <a:defRPr sz="1942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09178" indent="-1009178" algn="l" defTabSz="4036710" rtl="0" eaLnBrk="1" latinLnBrk="0" hangingPunct="1">
        <a:lnSpc>
          <a:spcPct val="90000"/>
        </a:lnSpc>
        <a:spcBef>
          <a:spcPts val="4415"/>
        </a:spcBef>
        <a:buFont typeface="Arial" panose="020B0604020202020204" pitchFamily="34" charset="0"/>
        <a:buChar char="•"/>
        <a:defRPr sz="12361" kern="1200">
          <a:solidFill>
            <a:schemeClr val="tx1"/>
          </a:solidFill>
          <a:latin typeface="+mn-lt"/>
          <a:ea typeface="+mn-ea"/>
          <a:cs typeface="+mn-cs"/>
        </a:defRPr>
      </a:lvl1pPr>
      <a:lvl2pPr marL="3027533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10595" kern="1200">
          <a:solidFill>
            <a:schemeClr val="tx1"/>
          </a:solidFill>
          <a:latin typeface="+mn-lt"/>
          <a:ea typeface="+mn-ea"/>
          <a:cs typeface="+mn-cs"/>
        </a:defRPr>
      </a:lvl2pPr>
      <a:lvl3pPr marL="5045888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8829" kern="1200">
          <a:solidFill>
            <a:schemeClr val="tx1"/>
          </a:solidFill>
          <a:latin typeface="+mn-lt"/>
          <a:ea typeface="+mn-ea"/>
          <a:cs typeface="+mn-cs"/>
        </a:defRPr>
      </a:lvl3pPr>
      <a:lvl4pPr marL="7064243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4pPr>
      <a:lvl5pPr marL="9082598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5pPr>
      <a:lvl6pPr marL="11100953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6pPr>
      <a:lvl7pPr marL="13119308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7pPr>
      <a:lvl8pPr marL="15137663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8pPr>
      <a:lvl9pPr marL="17156019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1pPr>
      <a:lvl2pPr marL="2018355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2pPr>
      <a:lvl3pPr marL="4036710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3pPr>
      <a:lvl4pPr marL="6055065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4pPr>
      <a:lvl5pPr marL="8073420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5pPr>
      <a:lvl6pPr marL="10091776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6pPr>
      <a:lvl7pPr marL="12110131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7pPr>
      <a:lvl8pPr marL="14128486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8pPr>
      <a:lvl9pPr marL="16146841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13" Type="http://schemas.openxmlformats.org/officeDocument/2006/relationships/image" Target="../media/image1.jpeg"/><Relationship Id="rId3" Type="http://schemas.openxmlformats.org/officeDocument/2006/relationships/tags" Target="../tags/tag4.xml"/><Relationship Id="rId7" Type="http://schemas.openxmlformats.org/officeDocument/2006/relationships/tags" Target="../tags/tag8.xml"/><Relationship Id="rId12" Type="http://schemas.openxmlformats.org/officeDocument/2006/relationships/notesSlide" Target="../notesSlides/notesSlide1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slideLayout" Target="../slideLayouts/slideLayout1.xml"/><Relationship Id="rId5" Type="http://schemas.openxmlformats.org/officeDocument/2006/relationships/tags" Target="../tags/tag6.xml"/><Relationship Id="rId10" Type="http://schemas.openxmlformats.org/officeDocument/2006/relationships/tags" Target="../tags/tag11.xml"/><Relationship Id="rId4" Type="http://schemas.openxmlformats.org/officeDocument/2006/relationships/tags" Target="../tags/tag5.xml"/><Relationship Id="rId9" Type="http://schemas.openxmlformats.org/officeDocument/2006/relationships/tags" Target="../tags/tag10.xml"/><Relationship Id="rId1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图片 106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5" t="1707" r="9504" b="2745"/>
          <a:stretch/>
        </p:blipFill>
        <p:spPr>
          <a:xfrm>
            <a:off x="12616904" y="4231314"/>
            <a:ext cx="14545617" cy="11161240"/>
          </a:xfrm>
          <a:prstGeom prst="rect">
            <a:avLst/>
          </a:prstGeom>
        </p:spPr>
      </p:pic>
      <p:pic>
        <p:nvPicPr>
          <p:cNvPr id="112" name="图片 111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5" t="1233" r="9293" b="1035"/>
          <a:stretch/>
        </p:blipFill>
        <p:spPr>
          <a:xfrm>
            <a:off x="27162522" y="4264398"/>
            <a:ext cx="14689632" cy="11416188"/>
          </a:xfrm>
          <a:prstGeom prst="rect">
            <a:avLst/>
          </a:prstGeom>
        </p:spPr>
      </p:pic>
      <p:cxnSp>
        <p:nvCxnSpPr>
          <p:cNvPr id="16" name="直接连接符 15"/>
          <p:cNvCxnSpPr/>
          <p:nvPr>
            <p:custDataLst>
              <p:tags r:id="rId2"/>
            </p:custDataLst>
          </p:nvPr>
        </p:nvCxnSpPr>
        <p:spPr>
          <a:xfrm>
            <a:off x="27161164" y="15714162"/>
            <a:ext cx="1472996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矩形 2"/>
          <p:cNvSpPr/>
          <p:nvPr/>
        </p:nvSpPr>
        <p:spPr>
          <a:xfrm>
            <a:off x="502079" y="436247"/>
            <a:ext cx="41800877" cy="2940399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sz="7214"/>
          </a:p>
        </p:txBody>
      </p:sp>
      <p:sp>
        <p:nvSpPr>
          <p:cNvPr id="4" name="矩形 3"/>
          <p:cNvSpPr/>
          <p:nvPr>
            <p:custDataLst>
              <p:tags r:id="rId3"/>
            </p:custDataLst>
          </p:nvPr>
        </p:nvSpPr>
        <p:spPr>
          <a:xfrm>
            <a:off x="970476" y="892566"/>
            <a:ext cx="40864088" cy="284913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sz="7214"/>
          </a:p>
        </p:txBody>
      </p:sp>
      <p:cxnSp>
        <p:nvCxnSpPr>
          <p:cNvPr id="7" name="直接连接符 6"/>
          <p:cNvCxnSpPr/>
          <p:nvPr/>
        </p:nvCxnSpPr>
        <p:spPr>
          <a:xfrm>
            <a:off x="966026" y="3030528"/>
            <a:ext cx="4088442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>
            <a:off x="12466795" y="3025444"/>
            <a:ext cx="0" cy="2637245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>
            <a:off x="27161164" y="4045151"/>
            <a:ext cx="0" cy="1166901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本框 9"/>
          <p:cNvSpPr txBox="1"/>
          <p:nvPr/>
        </p:nvSpPr>
        <p:spPr>
          <a:xfrm>
            <a:off x="213456" y="1436222"/>
            <a:ext cx="41889851" cy="1016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005" b="1" dirty="0">
                <a:latin typeface="黑体" panose="02010609060101010101" charset="-122"/>
                <a:ea typeface="黑体" panose="02010609060101010101" charset="-122"/>
                <a:sym typeface="+mn-ea"/>
              </a:rPr>
              <a:t>《</a:t>
            </a:r>
            <a:r>
              <a:rPr lang="zh-CN" altLang="en-US" sz="6005" b="1" dirty="0">
                <a:latin typeface="黑体" panose="02010609060101010101" charset="-122"/>
                <a:ea typeface="黑体" panose="02010609060101010101" charset="-122"/>
                <a:sym typeface="+mn-ea"/>
              </a:rPr>
              <a:t>铁路西站货运综合交通枢纽地区控制性详细规划（湛江西多式联运国际物流园）</a:t>
            </a:r>
            <a:r>
              <a:rPr lang="en-US" altLang="zh-CN" sz="6005" b="1" dirty="0">
                <a:latin typeface="黑体" panose="02010609060101010101" charset="-122"/>
                <a:ea typeface="黑体" panose="02010609060101010101" charset="-122"/>
                <a:sym typeface="+mn-ea"/>
              </a:rPr>
              <a:t>》</a:t>
            </a:r>
            <a:r>
              <a:rPr lang="zh-CN" altLang="en-US" sz="6005" b="1" dirty="0">
                <a:latin typeface="黑体" panose="02010609060101010101" charset="-122"/>
                <a:ea typeface="黑体" panose="02010609060101010101" charset="-122"/>
                <a:sym typeface="+mn-ea"/>
              </a:rPr>
              <a:t>（修</a:t>
            </a:r>
            <a:r>
              <a:rPr lang="zh-CN" altLang="en-US" sz="6005" b="1">
                <a:latin typeface="黑体" panose="02010609060101010101" charset="-122"/>
                <a:ea typeface="黑体" panose="02010609060101010101" charset="-122"/>
                <a:sym typeface="+mn-ea"/>
              </a:rPr>
              <a:t>编</a:t>
            </a:r>
            <a:r>
              <a:rPr lang="zh-CN" altLang="en-US" sz="6005" b="1" smtClean="0">
                <a:latin typeface="黑体" panose="02010609060101010101" charset="-122"/>
                <a:ea typeface="黑体" panose="02010609060101010101" charset="-122"/>
                <a:sym typeface="+mn-ea"/>
              </a:rPr>
              <a:t>）</a:t>
            </a:r>
            <a:r>
              <a:rPr lang="zh-CN" altLang="en-US" sz="6005" b="1">
                <a:latin typeface="黑体" panose="02010609060101010101" charset="-122"/>
                <a:ea typeface="黑体" panose="02010609060101010101" charset="-122"/>
                <a:sym typeface="+mn-ea"/>
              </a:rPr>
              <a:t>草案</a:t>
            </a:r>
            <a:r>
              <a:rPr lang="zh-CN" altLang="en-US" sz="6005" b="1" smtClean="0">
                <a:latin typeface="黑体" panose="02010609060101010101" charset="-122"/>
                <a:ea typeface="黑体" panose="02010609060101010101" charset="-122"/>
              </a:rPr>
              <a:t>批</a:t>
            </a:r>
            <a:r>
              <a:rPr lang="zh-CN" altLang="en-US" sz="6005" b="1" dirty="0">
                <a:latin typeface="黑体" panose="02010609060101010101" charset="-122"/>
                <a:ea typeface="黑体" panose="02010609060101010101" charset="-122"/>
              </a:rPr>
              <a:t>前公示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966025" y="3175432"/>
            <a:ext cx="11475349" cy="8316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804" b="1">
                <a:latin typeface="黑体" panose="02010609060101010101" charset="-122"/>
                <a:ea typeface="黑体" panose="02010609060101010101" charset="-122"/>
              </a:rPr>
              <a:t>公示说明</a:t>
            </a:r>
          </a:p>
        </p:txBody>
      </p:sp>
      <p:sp>
        <p:nvSpPr>
          <p:cNvPr id="12" name="文本框 11"/>
          <p:cNvSpPr txBox="1"/>
          <p:nvPr>
            <p:custDataLst>
              <p:tags r:id="rId4"/>
            </p:custDataLst>
          </p:nvPr>
        </p:nvSpPr>
        <p:spPr>
          <a:xfrm>
            <a:off x="23996801" y="3174161"/>
            <a:ext cx="17894324" cy="8316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804" b="1" dirty="0">
                <a:latin typeface="黑体" panose="02010609060101010101" charset="-122"/>
                <a:ea typeface="黑体" panose="02010609060101010101" charset="-122"/>
              </a:rPr>
              <a:t>调整后</a:t>
            </a:r>
          </a:p>
        </p:txBody>
      </p:sp>
      <p:sp>
        <p:nvSpPr>
          <p:cNvPr id="26" name="文本框 25"/>
          <p:cNvSpPr txBox="1"/>
          <p:nvPr>
            <p:custDataLst>
              <p:tags r:id="rId5"/>
            </p:custDataLst>
          </p:nvPr>
        </p:nvSpPr>
        <p:spPr>
          <a:xfrm>
            <a:off x="12508741" y="3153825"/>
            <a:ext cx="11513481" cy="92407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zh-CN" altLang="en-US" sz="4804" b="1" dirty="0">
                <a:latin typeface="黑体" panose="02010609060101010101" charset="-122"/>
                <a:ea typeface="黑体" panose="02010609060101010101" charset="-122"/>
              </a:rPr>
              <a:t>调整前</a:t>
            </a:r>
          </a:p>
        </p:txBody>
      </p:sp>
      <p:cxnSp>
        <p:nvCxnSpPr>
          <p:cNvPr id="28" name="直接连接符 27"/>
          <p:cNvCxnSpPr/>
          <p:nvPr/>
        </p:nvCxnSpPr>
        <p:spPr>
          <a:xfrm>
            <a:off x="12471880" y="4047396"/>
            <a:ext cx="2937857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连接符 28"/>
          <p:cNvCxnSpPr/>
          <p:nvPr/>
        </p:nvCxnSpPr>
        <p:spPr>
          <a:xfrm>
            <a:off x="12452814" y="19750053"/>
            <a:ext cx="2932518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>
            <p:custDataLst>
              <p:tags r:id="rId6"/>
            </p:custDataLst>
          </p:nvPr>
        </p:nvCxnSpPr>
        <p:spPr>
          <a:xfrm>
            <a:off x="12541789" y="15714162"/>
            <a:ext cx="1461937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文本框 22"/>
          <p:cNvSpPr txBox="1"/>
          <p:nvPr/>
        </p:nvSpPr>
        <p:spPr>
          <a:xfrm>
            <a:off x="1191008" y="4327035"/>
            <a:ext cx="11130885" cy="231755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603"/>
              </a:lnSpc>
            </a:pPr>
            <a:r>
              <a:rPr lang="zh-CN" altLang="en-US" sz="2702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根据《中华人民共和国城乡规划法》和《广东省城乡规划条例》的规定，现对</a:t>
            </a:r>
            <a:r>
              <a:rPr lang="en-US" altLang="zh-CN" sz="2702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《</a:t>
            </a:r>
            <a:r>
              <a:rPr lang="zh-CN" altLang="en-US" sz="2702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铁路西站货运综合交通枢纽地区控制性详细规划（湛江西多式联运国际物流园）</a:t>
            </a:r>
            <a:r>
              <a:rPr lang="en-US" altLang="zh-CN" sz="2702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》</a:t>
            </a:r>
            <a:r>
              <a:rPr lang="zh-CN" altLang="en-US" sz="2702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（修编）进行公示， 公开征询意见</a:t>
            </a:r>
            <a:r>
              <a:rPr lang="en-US" altLang="zh-CN" sz="2702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,</a:t>
            </a:r>
            <a:r>
              <a:rPr lang="zh-CN" altLang="en-US" sz="2702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欢迎广大市民参与。</a:t>
            </a:r>
          </a:p>
          <a:p>
            <a:pPr>
              <a:lnSpc>
                <a:spcPts val="3603"/>
              </a:lnSpc>
            </a:pPr>
            <a:endParaRPr lang="zh-CN" altLang="en-US" sz="2702" b="1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ts val="3603"/>
              </a:lnSpc>
            </a:pPr>
            <a:r>
              <a:rPr lang="zh-CN" altLang="en-US" sz="2702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一、规划基本情况</a:t>
            </a:r>
          </a:p>
          <a:p>
            <a:pPr>
              <a:lnSpc>
                <a:spcPts val="3603"/>
              </a:lnSpc>
            </a:pPr>
            <a:r>
              <a:rPr lang="zh-CN" altLang="en-US" sz="2702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（一）规划背景：</a:t>
            </a:r>
            <a:endParaRPr lang="en-US" altLang="zh-CN" sz="2702" b="1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720612">
              <a:lnSpc>
                <a:spcPts val="3603"/>
              </a:lnSpc>
            </a:pPr>
            <a:r>
              <a:rPr lang="zh-CN" altLang="en-US" sz="2702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为贯彻落实市委市政府的战略部署要求，西城片区作为四大重点开发片区之一，目前正谋划围绕西货站加快建设湛江西货站多式联运国际物流园（以下简称“物流园”） 。湛江西货站</a:t>
            </a:r>
            <a:r>
              <a:rPr lang="zh-CN" altLang="zh-CN" sz="2702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是合湛高铁、湛海高铁等多条高铁的交汇点</a:t>
            </a:r>
            <a:r>
              <a:rPr lang="zh-CN" altLang="en-US" sz="2702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，为对接铁路线与场站等重大工程</a:t>
            </a:r>
            <a:r>
              <a:rPr lang="zh-CN" altLang="en-US" sz="2702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，谋划场站周边物流园与先进制造园区，安排商贸、居住及配套公共服务功能，启动本次控规修编工作</a:t>
            </a:r>
            <a:r>
              <a:rPr lang="zh-CN" altLang="zh-CN" sz="2702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。</a:t>
            </a:r>
            <a:endParaRPr lang="en-US" altLang="zh-CN" sz="2702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indent="720612">
              <a:lnSpc>
                <a:spcPts val="3603"/>
              </a:lnSpc>
            </a:pPr>
            <a:endParaRPr lang="zh-CN" altLang="zh-CN" sz="2702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Arial" panose="020B0604020202020204" pitchFamily="34" charset="0"/>
            </a:endParaRPr>
          </a:p>
          <a:p>
            <a:pPr>
              <a:lnSpc>
                <a:spcPts val="3603"/>
              </a:lnSpc>
            </a:pPr>
            <a:r>
              <a:rPr lang="zh-CN" altLang="en-US" sz="2702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（二）申请调整地块</a:t>
            </a:r>
            <a:r>
              <a:rPr lang="zh-CN" altLang="en-US" sz="2702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：</a:t>
            </a:r>
            <a:endParaRPr lang="en-US" altLang="zh-CN" sz="2702" b="1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720612" algn="just">
              <a:lnSpc>
                <a:spcPts val="3603"/>
              </a:lnSpc>
            </a:pPr>
            <a:r>
              <a:rPr lang="zh-CN" altLang="en-US" sz="2702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本次控规修编范围北至志翔路，南至湛海铁路，西至湛江西货站，东至金园路。规划总用地面积约</a:t>
            </a:r>
            <a:r>
              <a:rPr lang="en-US" altLang="zh-CN" sz="2702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425.17</a:t>
            </a:r>
            <a:r>
              <a:rPr lang="zh-CN" altLang="en-US" sz="2702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公顷（</a:t>
            </a:r>
            <a:r>
              <a:rPr lang="en-US" altLang="zh-CN" sz="2702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6378</a:t>
            </a:r>
            <a:r>
              <a:rPr lang="zh-CN" altLang="en-US" sz="2702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亩）。</a:t>
            </a:r>
            <a:endParaRPr lang="en-US" altLang="zh-CN" sz="2702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ts val="3603"/>
              </a:lnSpc>
            </a:pPr>
            <a:endParaRPr lang="en-US" altLang="zh-CN" sz="2702" b="1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ts val="3603"/>
              </a:lnSpc>
            </a:pPr>
            <a:r>
              <a:rPr lang="zh-CN" altLang="en-US" sz="2702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（三）功能定位</a:t>
            </a:r>
            <a:endParaRPr lang="en-US" altLang="zh-CN" sz="2702" b="1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720612">
              <a:lnSpc>
                <a:spcPts val="3603"/>
              </a:lnSpc>
            </a:pPr>
            <a:r>
              <a:rPr lang="zh-CN" altLang="en-US" sz="2702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西部陆海新通道（湛江）创新发展示范区，联动陆海的枢纽物流与先进制造先导区。</a:t>
            </a:r>
          </a:p>
          <a:p>
            <a:pPr>
              <a:lnSpc>
                <a:spcPts val="3603"/>
              </a:lnSpc>
            </a:pPr>
            <a:endParaRPr lang="en-US" altLang="zh-CN" sz="2702" b="1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ts val="3603"/>
              </a:lnSpc>
            </a:pPr>
            <a:r>
              <a:rPr lang="zh-CN" altLang="en-US" sz="2702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（四）规划内容</a:t>
            </a:r>
            <a:endParaRPr lang="en-US" altLang="zh-CN" sz="2702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720612" algn="just">
              <a:lnSpc>
                <a:spcPts val="3603"/>
              </a:lnSpc>
            </a:pPr>
            <a:r>
              <a:rPr lang="zh-CN" altLang="en-US" sz="2702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（</a:t>
            </a:r>
            <a:r>
              <a:rPr lang="en-US" altLang="zh-CN" sz="2702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</a:t>
            </a:r>
            <a:r>
              <a:rPr lang="zh-CN" altLang="en-US" sz="2702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）涉铁事项对接。规划对接湛海铁路、合湛高铁等铁路线与联络线线位，统筹沿线规划。对接湛江西货运站的站场方案，规划共建物流园，为公铁海多式联运基础设施预控空间。</a:t>
            </a:r>
            <a:endParaRPr lang="en-US" altLang="zh-CN" sz="2702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720612" algn="just">
              <a:lnSpc>
                <a:spcPts val="3603"/>
              </a:lnSpc>
            </a:pPr>
            <a:r>
              <a:rPr lang="zh-CN" altLang="en-US" sz="2702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（</a:t>
            </a:r>
            <a:r>
              <a:rPr lang="en-US" altLang="zh-CN" sz="2702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</a:t>
            </a:r>
            <a:r>
              <a:rPr lang="zh-CN" altLang="en-US" sz="2702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）道路交通规划。与周边交通规划对接，增加湖光快线西延线，作为公铁海多式联运的重要疏港道路。规划站东路，用于共建物流园货运集散。设置规划横路，作为未来配套先进制造园区的主要通道。</a:t>
            </a:r>
            <a:endParaRPr lang="en-US" altLang="zh-CN" sz="2702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720612" algn="just">
              <a:lnSpc>
                <a:spcPts val="3603"/>
              </a:lnSpc>
            </a:pPr>
            <a:r>
              <a:rPr lang="zh-CN" altLang="en-US" sz="2702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（</a:t>
            </a:r>
            <a:r>
              <a:rPr lang="en-US" altLang="zh-CN" sz="2702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3</a:t>
            </a:r>
            <a:r>
              <a:rPr lang="zh-CN" altLang="en-US" sz="2702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）用地布局调整。疏港大道以西以铁路站场开发、物流仓储为主；沿疏港大道两侧，布局商贸与重要公共服务设施；在金园路西侧，规划留白用地，为产业招商预留弹性；在湖光快线以北，设置部分配套居住功能。</a:t>
            </a:r>
            <a:endParaRPr lang="en-US" altLang="zh-CN" sz="2702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indent="720612" algn="just">
              <a:lnSpc>
                <a:spcPts val="3603"/>
              </a:lnSpc>
            </a:pPr>
            <a:r>
              <a:rPr lang="zh-CN" altLang="en-US" sz="2702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（</a:t>
            </a:r>
            <a:r>
              <a:rPr lang="en-US" altLang="zh-CN" sz="2702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4</a:t>
            </a:r>
            <a:r>
              <a:rPr lang="zh-CN" altLang="en-US" sz="2702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）配套设施调整。协调</a:t>
            </a:r>
            <a:r>
              <a:rPr lang="en-US" altLang="zh-CN" sz="2702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220kv</a:t>
            </a:r>
            <a:r>
              <a:rPr lang="zh-CN" altLang="zh-CN" sz="2702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志满至湛江北牵引线路</a:t>
            </a:r>
            <a:r>
              <a:rPr lang="zh-CN" altLang="en-US" sz="2702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</a:t>
            </a:r>
            <a:r>
              <a:rPr lang="en-US" altLang="zh-CN" sz="2702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220kv</a:t>
            </a:r>
            <a:r>
              <a:rPr lang="zh-CN" altLang="zh-CN" sz="2702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湛霞线解口入港城站送电线路</a:t>
            </a:r>
            <a:r>
              <a:rPr lang="zh-CN" altLang="en-US" sz="2702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</a:t>
            </a:r>
            <a:r>
              <a:rPr lang="en-US" altLang="zh-CN" sz="2702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110kv</a:t>
            </a:r>
            <a:r>
              <a:rPr lang="zh-CN" altLang="zh-CN" sz="2702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志满至商贸城高压线</a:t>
            </a:r>
            <a:r>
              <a:rPr lang="zh-CN" altLang="en-US" sz="2702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等高压走廊。优化垃圾转运站位置，协调污水处理设施。</a:t>
            </a:r>
            <a:endParaRPr lang="en-US" altLang="zh-CN" sz="2702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720612" algn="just">
              <a:lnSpc>
                <a:spcPts val="3603"/>
              </a:lnSpc>
            </a:pPr>
            <a:endParaRPr lang="en-US" altLang="zh-CN" sz="2702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ts val="3603"/>
              </a:lnSpc>
            </a:pPr>
            <a:r>
              <a:rPr lang="zh-CN" altLang="en-US" sz="2702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二、公告说明</a:t>
            </a:r>
          </a:p>
          <a:p>
            <a:pPr>
              <a:lnSpc>
                <a:spcPts val="3603"/>
              </a:lnSpc>
            </a:pPr>
            <a:r>
              <a:rPr lang="zh-CN" altLang="en-US" sz="2702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(一)公示期限：</a:t>
            </a:r>
            <a:r>
              <a:rPr lang="zh-CN" altLang="en-US" sz="2702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2023年</a:t>
            </a:r>
            <a:r>
              <a:rPr lang="en-US" altLang="zh-CN" sz="2702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11</a:t>
            </a:r>
            <a:r>
              <a:rPr lang="zh-CN" altLang="en-US" sz="2702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月</a:t>
            </a:r>
            <a:r>
              <a:rPr lang="en-US" altLang="zh-CN" sz="2702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6</a:t>
            </a:r>
            <a:r>
              <a:rPr lang="zh-CN" altLang="en-US" sz="2702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日</a:t>
            </a:r>
            <a:r>
              <a:rPr lang="zh-CN" altLang="en-US" sz="2702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至2023年</a:t>
            </a:r>
            <a:r>
              <a:rPr lang="en-US" altLang="zh-CN" sz="2702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12</a:t>
            </a:r>
            <a:r>
              <a:rPr lang="zh-CN" altLang="en-US" sz="2702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月</a:t>
            </a:r>
            <a:r>
              <a:rPr lang="en-US" altLang="zh-CN" sz="2702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5</a:t>
            </a:r>
            <a:r>
              <a:rPr lang="zh-CN" altLang="en-US" sz="2702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日</a:t>
            </a:r>
            <a:r>
              <a:rPr lang="zh-CN" altLang="en-US" sz="2702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(公示时间为30天)</a:t>
            </a:r>
            <a:r>
              <a:rPr lang="zh-CN" altLang="en-US" sz="2702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；</a:t>
            </a:r>
          </a:p>
          <a:p>
            <a:pPr>
              <a:lnSpc>
                <a:spcPts val="3603"/>
              </a:lnSpc>
            </a:pPr>
            <a:r>
              <a:rPr lang="zh-CN" altLang="en-US" sz="2702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(二)公示方式</a:t>
            </a:r>
            <a:r>
              <a:rPr lang="zh-CN" altLang="en-US" sz="2702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：</a:t>
            </a:r>
            <a:r>
              <a:rPr lang="zh-CN" altLang="en-US" sz="2702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地块现场和湛江市麻章区人民政府网站；</a:t>
            </a:r>
          </a:p>
          <a:p>
            <a:pPr>
              <a:lnSpc>
                <a:spcPts val="3603"/>
              </a:lnSpc>
            </a:pPr>
            <a:r>
              <a:rPr lang="zh-CN" altLang="en-US" sz="2702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(三)反馈方式</a:t>
            </a:r>
            <a:r>
              <a:rPr lang="zh-CN" altLang="en-US" sz="2702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：</a:t>
            </a:r>
            <a:endParaRPr lang="zh-CN" altLang="en-US" sz="2702" b="1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ts val="3603"/>
              </a:lnSpc>
            </a:pPr>
            <a:r>
              <a:rPr lang="zh-CN" altLang="en-US" sz="2702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1、信函反馈:请至件湛江市麻章区瑞云中路72号麻章区自然资源局(邮编 524094，办公电话2707811)</a:t>
            </a:r>
            <a:r>
              <a:rPr lang="zh-CN" altLang="en-US" sz="2702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；</a:t>
            </a:r>
          </a:p>
          <a:p>
            <a:pPr>
              <a:lnSpc>
                <a:spcPts val="3603"/>
              </a:lnSpc>
            </a:pPr>
            <a:r>
              <a:rPr lang="zh-CN" altLang="en-US" sz="2702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2、网络反馈</a:t>
            </a:r>
            <a:r>
              <a:rPr lang="zh-CN" altLang="en-US" sz="2702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：</a:t>
            </a:r>
            <a:r>
              <a:rPr lang="zh-CN" altLang="en-US" sz="2702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请发送邮件到我局批前公示意见反馈邮箱 (zjsmzqzrzyj@163.com)</a:t>
            </a:r>
          </a:p>
          <a:p>
            <a:pPr>
              <a:lnSpc>
                <a:spcPts val="3603"/>
              </a:lnSpc>
            </a:pPr>
            <a:r>
              <a:rPr lang="zh-CN" altLang="en-US" sz="2702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(四)反馈须知</a:t>
            </a:r>
            <a:r>
              <a:rPr lang="zh-CN" altLang="en-US" sz="2702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：</a:t>
            </a:r>
            <a:endParaRPr lang="zh-CN" altLang="en-US" sz="2702" b="1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ts val="3603"/>
              </a:lnSpc>
            </a:pPr>
            <a:r>
              <a:rPr lang="zh-CN" altLang="en-US" sz="2702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1、有效反馈期限</a:t>
            </a:r>
            <a:r>
              <a:rPr lang="zh-CN" altLang="en-US" sz="2702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：</a:t>
            </a:r>
            <a:r>
              <a:rPr lang="zh-CN" altLang="en-US" sz="2702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信件邮戳日或电子邮件提交时间不应超过反馈期限最后 一天的24:00，逾期视为无效意见。</a:t>
            </a:r>
          </a:p>
          <a:p>
            <a:pPr>
              <a:lnSpc>
                <a:spcPts val="3603"/>
              </a:lnSpc>
            </a:pPr>
            <a:r>
              <a:rPr lang="zh-CN" altLang="en-US" sz="2702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2、反馈需知</a:t>
            </a:r>
            <a:r>
              <a:rPr lang="zh-CN" altLang="en-US" sz="2702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：</a:t>
            </a:r>
            <a:r>
              <a:rPr lang="zh-CN" altLang="en-US" sz="2702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反馈意见必须注明规划名称及真实姓名、联系电话、联系地址、邮政编码，如反馈信息不准确、不完整，导致无法核实有关情况的视为无效。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7031267" y="28256192"/>
            <a:ext cx="5188566" cy="10781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3203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湛江市麻章区</a:t>
            </a:r>
            <a:r>
              <a:rPr lang="en-US" altLang="zh-CN" sz="3203" b="1" dirty="0" err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自然资源局</a:t>
            </a:r>
            <a:endParaRPr lang="en-US" altLang="zh-CN" sz="3203" b="1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r"/>
            <a:r>
              <a:rPr lang="en-US" altLang="zh-CN" sz="3203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2023年</a:t>
            </a:r>
            <a:r>
              <a:rPr lang="en-US" altLang="zh-CN" sz="3203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11月6日</a:t>
            </a:r>
            <a:endParaRPr lang="en-US" altLang="zh-CN" sz="3203" b="1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49" name="任意多边形 48" hidden="1"/>
          <p:cNvSpPr/>
          <p:nvPr>
            <p:custDataLst>
              <p:tags r:id="rId7"/>
            </p:custDataLst>
          </p:nvPr>
        </p:nvSpPr>
        <p:spPr>
          <a:xfrm>
            <a:off x="25729289" y="18658510"/>
            <a:ext cx="10614825" cy="9305608"/>
          </a:xfrm>
          <a:custGeom>
            <a:avLst/>
            <a:gdLst>
              <a:gd name="connsiteX0" fmla="*/ 16800 w 29400"/>
              <a:gd name="connsiteY0" fmla="*/ 112 h 25987"/>
              <a:gd name="connsiteX1" fmla="*/ 16350 w 29400"/>
              <a:gd name="connsiteY1" fmla="*/ 450 h 25987"/>
              <a:gd name="connsiteX2" fmla="*/ 9900 w 29400"/>
              <a:gd name="connsiteY2" fmla="*/ 3037 h 25987"/>
              <a:gd name="connsiteX3" fmla="*/ 9225 w 29400"/>
              <a:gd name="connsiteY3" fmla="*/ 3187 h 25987"/>
              <a:gd name="connsiteX4" fmla="*/ 8175 w 29400"/>
              <a:gd name="connsiteY4" fmla="*/ 3187 h 25987"/>
              <a:gd name="connsiteX5" fmla="*/ 4650 w 29400"/>
              <a:gd name="connsiteY5" fmla="*/ 2737 h 25987"/>
              <a:gd name="connsiteX6" fmla="*/ 2288 w 29400"/>
              <a:gd name="connsiteY6" fmla="*/ 3150 h 25987"/>
              <a:gd name="connsiteX7" fmla="*/ 1388 w 29400"/>
              <a:gd name="connsiteY7" fmla="*/ 3262 h 25987"/>
              <a:gd name="connsiteX8" fmla="*/ 113 w 29400"/>
              <a:gd name="connsiteY8" fmla="*/ 3112 h 25987"/>
              <a:gd name="connsiteX9" fmla="*/ 113 w 29400"/>
              <a:gd name="connsiteY9" fmla="*/ 3487 h 25987"/>
              <a:gd name="connsiteX10" fmla="*/ 0 w 29400"/>
              <a:gd name="connsiteY10" fmla="*/ 5137 h 25987"/>
              <a:gd name="connsiteX11" fmla="*/ 3150 w 29400"/>
              <a:gd name="connsiteY11" fmla="*/ 5137 h 25987"/>
              <a:gd name="connsiteX12" fmla="*/ 2325 w 29400"/>
              <a:gd name="connsiteY12" fmla="*/ 9187 h 25987"/>
              <a:gd name="connsiteX13" fmla="*/ 5925 w 29400"/>
              <a:gd name="connsiteY13" fmla="*/ 19725 h 25987"/>
              <a:gd name="connsiteX14" fmla="*/ 8400 w 29400"/>
              <a:gd name="connsiteY14" fmla="*/ 25987 h 25987"/>
              <a:gd name="connsiteX15" fmla="*/ 9300 w 29400"/>
              <a:gd name="connsiteY15" fmla="*/ 25312 h 25987"/>
              <a:gd name="connsiteX16" fmla="*/ 10238 w 29400"/>
              <a:gd name="connsiteY16" fmla="*/ 24900 h 25987"/>
              <a:gd name="connsiteX17" fmla="*/ 15113 w 29400"/>
              <a:gd name="connsiteY17" fmla="*/ 25762 h 25987"/>
              <a:gd name="connsiteX18" fmla="*/ 14813 w 29400"/>
              <a:gd name="connsiteY18" fmla="*/ 22612 h 25987"/>
              <a:gd name="connsiteX19" fmla="*/ 14813 w 29400"/>
              <a:gd name="connsiteY19" fmla="*/ 21337 h 25987"/>
              <a:gd name="connsiteX20" fmla="*/ 15052 w 29400"/>
              <a:gd name="connsiteY20" fmla="*/ 20806 h 25987"/>
              <a:gd name="connsiteX21" fmla="*/ 15788 w 29400"/>
              <a:gd name="connsiteY21" fmla="*/ 21412 h 25987"/>
              <a:gd name="connsiteX22" fmla="*/ 15825 w 29400"/>
              <a:gd name="connsiteY22" fmla="*/ 22125 h 25987"/>
              <a:gd name="connsiteX23" fmla="*/ 16432 w 29400"/>
              <a:gd name="connsiteY23" fmla="*/ 22126 h 25987"/>
              <a:gd name="connsiteX24" fmla="*/ 16642 w 29400"/>
              <a:gd name="connsiteY24" fmla="*/ 22516 h 25987"/>
              <a:gd name="connsiteX25" fmla="*/ 17438 w 29400"/>
              <a:gd name="connsiteY25" fmla="*/ 22500 h 25987"/>
              <a:gd name="connsiteX26" fmla="*/ 17438 w 29400"/>
              <a:gd name="connsiteY26" fmla="*/ 21750 h 25987"/>
              <a:gd name="connsiteX27" fmla="*/ 18675 w 29400"/>
              <a:gd name="connsiteY27" fmla="*/ 21637 h 25987"/>
              <a:gd name="connsiteX28" fmla="*/ 18713 w 29400"/>
              <a:gd name="connsiteY28" fmla="*/ 20925 h 25987"/>
              <a:gd name="connsiteX29" fmla="*/ 22613 w 29400"/>
              <a:gd name="connsiteY29" fmla="*/ 20662 h 25987"/>
              <a:gd name="connsiteX30" fmla="*/ 23850 w 29400"/>
              <a:gd name="connsiteY30" fmla="*/ 20700 h 25987"/>
              <a:gd name="connsiteX31" fmla="*/ 29325 w 29400"/>
              <a:gd name="connsiteY31" fmla="*/ 21900 h 25987"/>
              <a:gd name="connsiteX32" fmla="*/ 29400 w 29400"/>
              <a:gd name="connsiteY32" fmla="*/ 16537 h 25987"/>
              <a:gd name="connsiteX33" fmla="*/ 26138 w 29400"/>
              <a:gd name="connsiteY33" fmla="*/ 16762 h 25987"/>
              <a:gd name="connsiteX34" fmla="*/ 25425 w 29400"/>
              <a:gd name="connsiteY34" fmla="*/ 16612 h 25987"/>
              <a:gd name="connsiteX35" fmla="*/ 23438 w 29400"/>
              <a:gd name="connsiteY35" fmla="*/ 16125 h 25987"/>
              <a:gd name="connsiteX36" fmla="*/ 22988 w 29400"/>
              <a:gd name="connsiteY36" fmla="*/ 16050 h 25987"/>
              <a:gd name="connsiteX37" fmla="*/ 19350 w 29400"/>
              <a:gd name="connsiteY37" fmla="*/ 16687 h 25987"/>
              <a:gd name="connsiteX38" fmla="*/ 19350 w 29400"/>
              <a:gd name="connsiteY38" fmla="*/ 14662 h 25987"/>
              <a:gd name="connsiteX39" fmla="*/ 19238 w 29400"/>
              <a:gd name="connsiteY39" fmla="*/ 14662 h 25987"/>
              <a:gd name="connsiteX40" fmla="*/ 19088 w 29400"/>
              <a:gd name="connsiteY40" fmla="*/ 15112 h 25987"/>
              <a:gd name="connsiteX41" fmla="*/ 16313 w 29400"/>
              <a:gd name="connsiteY41" fmla="*/ 15750 h 25987"/>
              <a:gd name="connsiteX42" fmla="*/ 16313 w 29400"/>
              <a:gd name="connsiteY42" fmla="*/ 15825 h 25987"/>
              <a:gd name="connsiteX43" fmla="*/ 14850 w 29400"/>
              <a:gd name="connsiteY43" fmla="*/ 16275 h 25987"/>
              <a:gd name="connsiteX44" fmla="*/ 15150 w 29400"/>
              <a:gd name="connsiteY44" fmla="*/ 13162 h 25987"/>
              <a:gd name="connsiteX45" fmla="*/ 15188 w 29400"/>
              <a:gd name="connsiteY45" fmla="*/ 9562 h 25987"/>
              <a:gd name="connsiteX46" fmla="*/ 15263 w 29400"/>
              <a:gd name="connsiteY46" fmla="*/ 6262 h 25987"/>
              <a:gd name="connsiteX47" fmla="*/ 15338 w 29400"/>
              <a:gd name="connsiteY47" fmla="*/ 6075 h 25987"/>
              <a:gd name="connsiteX48" fmla="*/ 16088 w 29400"/>
              <a:gd name="connsiteY48" fmla="*/ 6112 h 25987"/>
              <a:gd name="connsiteX49" fmla="*/ 16763 w 29400"/>
              <a:gd name="connsiteY49" fmla="*/ 1950 h 25987"/>
              <a:gd name="connsiteX50" fmla="*/ 16800 w 29400"/>
              <a:gd name="connsiteY50" fmla="*/ 0 h 25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29400" h="25987">
                <a:moveTo>
                  <a:pt x="16800" y="112"/>
                </a:moveTo>
                <a:lnTo>
                  <a:pt x="16350" y="450"/>
                </a:lnTo>
                <a:lnTo>
                  <a:pt x="9900" y="3037"/>
                </a:lnTo>
                <a:lnTo>
                  <a:pt x="9225" y="3187"/>
                </a:lnTo>
                <a:lnTo>
                  <a:pt x="8175" y="3187"/>
                </a:lnTo>
                <a:lnTo>
                  <a:pt x="4650" y="2737"/>
                </a:lnTo>
                <a:lnTo>
                  <a:pt x="2288" y="3150"/>
                </a:lnTo>
                <a:lnTo>
                  <a:pt x="1388" y="3262"/>
                </a:lnTo>
                <a:lnTo>
                  <a:pt x="113" y="3112"/>
                </a:lnTo>
                <a:lnTo>
                  <a:pt x="113" y="3487"/>
                </a:lnTo>
                <a:lnTo>
                  <a:pt x="0" y="5137"/>
                </a:lnTo>
                <a:lnTo>
                  <a:pt x="3150" y="5137"/>
                </a:lnTo>
                <a:lnTo>
                  <a:pt x="2325" y="9187"/>
                </a:lnTo>
                <a:cubicBezTo>
                  <a:pt x="1088" y="14775"/>
                  <a:pt x="4425" y="16912"/>
                  <a:pt x="5925" y="19725"/>
                </a:cubicBezTo>
                <a:lnTo>
                  <a:pt x="8400" y="25987"/>
                </a:lnTo>
                <a:lnTo>
                  <a:pt x="9300" y="25312"/>
                </a:lnTo>
                <a:lnTo>
                  <a:pt x="10238" y="24900"/>
                </a:lnTo>
                <a:lnTo>
                  <a:pt x="15113" y="25762"/>
                </a:lnTo>
                <a:lnTo>
                  <a:pt x="14813" y="22612"/>
                </a:lnTo>
                <a:lnTo>
                  <a:pt x="14813" y="21337"/>
                </a:lnTo>
                <a:lnTo>
                  <a:pt x="15052" y="20806"/>
                </a:lnTo>
                <a:lnTo>
                  <a:pt x="15788" y="21412"/>
                </a:lnTo>
                <a:lnTo>
                  <a:pt x="15825" y="22125"/>
                </a:lnTo>
                <a:lnTo>
                  <a:pt x="16432" y="22126"/>
                </a:lnTo>
                <a:lnTo>
                  <a:pt x="16642" y="22516"/>
                </a:lnTo>
                <a:lnTo>
                  <a:pt x="17438" y="22500"/>
                </a:lnTo>
                <a:lnTo>
                  <a:pt x="17438" y="21750"/>
                </a:lnTo>
                <a:lnTo>
                  <a:pt x="18675" y="21637"/>
                </a:lnTo>
                <a:lnTo>
                  <a:pt x="18713" y="20925"/>
                </a:lnTo>
                <a:lnTo>
                  <a:pt x="22613" y="20662"/>
                </a:lnTo>
                <a:lnTo>
                  <a:pt x="23850" y="20700"/>
                </a:lnTo>
                <a:lnTo>
                  <a:pt x="29325" y="21900"/>
                </a:lnTo>
                <a:lnTo>
                  <a:pt x="29400" y="16537"/>
                </a:lnTo>
                <a:lnTo>
                  <a:pt x="26138" y="16762"/>
                </a:lnTo>
                <a:lnTo>
                  <a:pt x="25425" y="16612"/>
                </a:lnTo>
                <a:lnTo>
                  <a:pt x="23438" y="16125"/>
                </a:lnTo>
                <a:lnTo>
                  <a:pt x="22988" y="16050"/>
                </a:lnTo>
                <a:lnTo>
                  <a:pt x="19350" y="16687"/>
                </a:lnTo>
                <a:lnTo>
                  <a:pt x="19350" y="14662"/>
                </a:lnTo>
                <a:lnTo>
                  <a:pt x="19238" y="14662"/>
                </a:lnTo>
                <a:lnTo>
                  <a:pt x="19088" y="15112"/>
                </a:lnTo>
                <a:lnTo>
                  <a:pt x="16313" y="15750"/>
                </a:lnTo>
                <a:lnTo>
                  <a:pt x="16313" y="15825"/>
                </a:lnTo>
                <a:lnTo>
                  <a:pt x="14850" y="16275"/>
                </a:lnTo>
                <a:lnTo>
                  <a:pt x="15150" y="13162"/>
                </a:lnTo>
                <a:lnTo>
                  <a:pt x="15188" y="9562"/>
                </a:lnTo>
                <a:lnTo>
                  <a:pt x="15263" y="6262"/>
                </a:lnTo>
                <a:lnTo>
                  <a:pt x="15338" y="6075"/>
                </a:lnTo>
                <a:lnTo>
                  <a:pt x="16088" y="6112"/>
                </a:lnTo>
                <a:lnTo>
                  <a:pt x="16763" y="1950"/>
                </a:lnTo>
                <a:lnTo>
                  <a:pt x="16800" y="0"/>
                </a:lnTo>
              </a:path>
            </a:pathLst>
          </a:custGeom>
          <a:noFill/>
          <a:ln w="15875">
            <a:solidFill>
              <a:srgbClr val="0101FE"/>
            </a:solidFill>
          </a:ln>
          <a:effectLst>
            <a:glow rad="101600">
              <a:schemeClr val="bg1">
                <a:alpha val="29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4003"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cxnSp>
        <p:nvCxnSpPr>
          <p:cNvPr id="290" name="直接连接符 289"/>
          <p:cNvCxnSpPr/>
          <p:nvPr/>
        </p:nvCxnSpPr>
        <p:spPr>
          <a:xfrm>
            <a:off x="12525266" y="20730929"/>
            <a:ext cx="2932518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2" name="直接连接符 291"/>
          <p:cNvCxnSpPr/>
          <p:nvPr/>
        </p:nvCxnSpPr>
        <p:spPr>
          <a:xfrm>
            <a:off x="12525266" y="16723134"/>
            <a:ext cx="2932518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3" name="文本框 292"/>
          <p:cNvSpPr txBox="1"/>
          <p:nvPr>
            <p:custDataLst>
              <p:tags r:id="rId8"/>
            </p:custDataLst>
          </p:nvPr>
        </p:nvSpPr>
        <p:spPr>
          <a:xfrm>
            <a:off x="27058183" y="19801022"/>
            <a:ext cx="14748391" cy="8316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804" b="1" dirty="0">
                <a:latin typeface="黑体" panose="02010609060101010101" charset="-122"/>
                <a:ea typeface="黑体" panose="02010609060101010101" charset="-122"/>
              </a:rPr>
              <a:t>调整后用地汇总表</a:t>
            </a:r>
          </a:p>
        </p:txBody>
      </p:sp>
      <p:sp>
        <p:nvSpPr>
          <p:cNvPr id="294" name="文本框 293"/>
          <p:cNvSpPr txBox="1"/>
          <p:nvPr>
            <p:custDataLst>
              <p:tags r:id="rId9"/>
            </p:custDataLst>
          </p:nvPr>
        </p:nvSpPr>
        <p:spPr>
          <a:xfrm>
            <a:off x="12358731" y="19801023"/>
            <a:ext cx="14774443" cy="92407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zh-CN" altLang="en-US" sz="4804" b="1" dirty="0">
                <a:latin typeface="黑体" panose="02010609060101010101" charset="-122"/>
                <a:ea typeface="黑体" panose="02010609060101010101" charset="-122"/>
              </a:rPr>
              <a:t>调整前用地汇总表</a:t>
            </a:r>
          </a:p>
          <a:p>
            <a:pPr algn="ctr"/>
            <a:endParaRPr lang="zh-CN" altLang="en-US" sz="4804" b="1" dirty="0">
              <a:latin typeface="黑体" panose="02010609060101010101" charset="-122"/>
              <a:ea typeface="黑体" panose="02010609060101010101" charset="-122"/>
            </a:endParaRPr>
          </a:p>
        </p:txBody>
      </p:sp>
      <p:cxnSp>
        <p:nvCxnSpPr>
          <p:cNvPr id="295" name="直接连接符 294"/>
          <p:cNvCxnSpPr/>
          <p:nvPr/>
        </p:nvCxnSpPr>
        <p:spPr>
          <a:xfrm>
            <a:off x="27161164" y="20722559"/>
            <a:ext cx="0" cy="867534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6" name="文本框 295"/>
          <p:cNvSpPr txBox="1"/>
          <p:nvPr>
            <p:custDataLst>
              <p:tags r:id="rId10"/>
            </p:custDataLst>
          </p:nvPr>
        </p:nvSpPr>
        <p:spPr>
          <a:xfrm>
            <a:off x="19979858" y="15708442"/>
            <a:ext cx="14774443" cy="92407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zh-CN" altLang="en-US" sz="4804" b="1" dirty="0">
                <a:latin typeface="黑体" panose="02010609060101010101" charset="-122"/>
                <a:ea typeface="黑体" panose="02010609060101010101" charset="-122"/>
              </a:rPr>
              <a:t>图例</a:t>
            </a:r>
          </a:p>
          <a:p>
            <a:pPr algn="ctr"/>
            <a:endParaRPr lang="zh-CN" altLang="en-US" sz="4804" b="1" dirty="0">
              <a:latin typeface="黑体" panose="02010609060101010101" charset="-122"/>
              <a:ea typeface="黑体" panose="02010609060101010101" charset="-122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13033194" y="16955578"/>
            <a:ext cx="4563865" cy="2571383"/>
            <a:chOff x="6529846" y="8423771"/>
            <a:chExt cx="3005014" cy="1693092"/>
          </a:xfrm>
        </p:grpSpPr>
        <p:grpSp>
          <p:nvGrpSpPr>
            <p:cNvPr id="14" name="组合 13"/>
            <p:cNvGrpSpPr/>
            <p:nvPr/>
          </p:nvGrpSpPr>
          <p:grpSpPr>
            <a:xfrm>
              <a:off x="6529846" y="8423771"/>
              <a:ext cx="3005014" cy="312187"/>
              <a:chOff x="6540970" y="8495843"/>
              <a:chExt cx="3005014" cy="312187"/>
            </a:xfrm>
          </p:grpSpPr>
          <p:sp>
            <p:nvSpPr>
              <p:cNvPr id="6" name="矩形 5"/>
              <p:cNvSpPr/>
              <p:nvPr/>
            </p:nvSpPr>
            <p:spPr>
              <a:xfrm>
                <a:off x="6540970" y="8495843"/>
                <a:ext cx="615058" cy="312187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2"/>
              </a:p>
            </p:txBody>
          </p:sp>
          <p:sp>
            <p:nvSpPr>
              <p:cNvPr id="13" name="文本框 12"/>
              <p:cNvSpPr txBox="1"/>
              <p:nvPr/>
            </p:nvSpPr>
            <p:spPr>
              <a:xfrm>
                <a:off x="7169720" y="8495843"/>
                <a:ext cx="2376264" cy="3041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402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二类居住用地</a:t>
                </a:r>
              </a:p>
            </p:txBody>
          </p:sp>
        </p:grpSp>
        <p:grpSp>
          <p:nvGrpSpPr>
            <p:cNvPr id="30" name="组合 29"/>
            <p:cNvGrpSpPr/>
            <p:nvPr/>
          </p:nvGrpSpPr>
          <p:grpSpPr>
            <a:xfrm>
              <a:off x="6529846" y="8884073"/>
              <a:ext cx="3005014" cy="312187"/>
              <a:chOff x="6540970" y="8495843"/>
              <a:chExt cx="3005014" cy="312187"/>
            </a:xfrm>
          </p:grpSpPr>
          <p:sp>
            <p:nvSpPr>
              <p:cNvPr id="31" name="矩形 30"/>
              <p:cNvSpPr/>
              <p:nvPr/>
            </p:nvSpPr>
            <p:spPr>
              <a:xfrm>
                <a:off x="6540970" y="8495843"/>
                <a:ext cx="615058" cy="312187"/>
              </a:xfrm>
              <a:prstGeom prst="rect">
                <a:avLst/>
              </a:prstGeom>
              <a:solidFill>
                <a:srgbClr val="FF7F9F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2"/>
              </a:p>
            </p:txBody>
          </p:sp>
          <p:sp>
            <p:nvSpPr>
              <p:cNvPr id="32" name="文本框 31"/>
              <p:cNvSpPr txBox="1"/>
              <p:nvPr/>
            </p:nvSpPr>
            <p:spPr>
              <a:xfrm>
                <a:off x="7169720" y="8495843"/>
                <a:ext cx="2376264" cy="3041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402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行政办公用地</a:t>
                </a:r>
              </a:p>
            </p:txBody>
          </p:sp>
        </p:grpSp>
        <p:grpSp>
          <p:nvGrpSpPr>
            <p:cNvPr id="33" name="组合 32"/>
            <p:cNvGrpSpPr/>
            <p:nvPr/>
          </p:nvGrpSpPr>
          <p:grpSpPr>
            <a:xfrm>
              <a:off x="6529846" y="9804676"/>
              <a:ext cx="3005014" cy="312187"/>
              <a:chOff x="6540970" y="8495843"/>
              <a:chExt cx="3005014" cy="312187"/>
            </a:xfrm>
          </p:grpSpPr>
          <p:sp>
            <p:nvSpPr>
              <p:cNvPr id="34" name="矩形 33"/>
              <p:cNvSpPr/>
              <p:nvPr/>
            </p:nvSpPr>
            <p:spPr>
              <a:xfrm>
                <a:off x="6540970" y="8495843"/>
                <a:ext cx="615058" cy="312187"/>
              </a:xfrm>
              <a:prstGeom prst="rect">
                <a:avLst/>
              </a:prstGeom>
              <a:solidFill>
                <a:srgbClr val="FF7FDF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2"/>
              </a:p>
            </p:txBody>
          </p:sp>
          <p:sp>
            <p:nvSpPr>
              <p:cNvPr id="35" name="文本框 34"/>
              <p:cNvSpPr txBox="1"/>
              <p:nvPr/>
            </p:nvSpPr>
            <p:spPr>
              <a:xfrm>
                <a:off x="7169720" y="8495843"/>
                <a:ext cx="2376264" cy="3041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402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医疗卫生用地</a:t>
                </a:r>
              </a:p>
            </p:txBody>
          </p:sp>
        </p:grpSp>
        <p:grpSp>
          <p:nvGrpSpPr>
            <p:cNvPr id="36" name="组合 35"/>
            <p:cNvGrpSpPr/>
            <p:nvPr/>
          </p:nvGrpSpPr>
          <p:grpSpPr>
            <a:xfrm>
              <a:off x="6529846" y="9344375"/>
              <a:ext cx="3005014" cy="312187"/>
              <a:chOff x="6540970" y="8495843"/>
              <a:chExt cx="3005014" cy="312187"/>
            </a:xfrm>
          </p:grpSpPr>
          <p:sp>
            <p:nvSpPr>
              <p:cNvPr id="37" name="矩形 36"/>
              <p:cNvSpPr/>
              <p:nvPr/>
            </p:nvSpPr>
            <p:spPr>
              <a:xfrm>
                <a:off x="6540970" y="8495843"/>
                <a:ext cx="615058" cy="312187"/>
              </a:xfrm>
              <a:prstGeom prst="rect">
                <a:avLst/>
              </a:prstGeom>
              <a:solidFill>
                <a:srgbClr val="FF9F7F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2"/>
              </a:p>
            </p:txBody>
          </p:sp>
          <p:sp>
            <p:nvSpPr>
              <p:cNvPr id="38" name="文本框 37"/>
              <p:cNvSpPr txBox="1"/>
              <p:nvPr/>
            </p:nvSpPr>
            <p:spPr>
              <a:xfrm>
                <a:off x="7169720" y="8495843"/>
                <a:ext cx="2376264" cy="3041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402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文化设施用地</a:t>
                </a:r>
              </a:p>
            </p:txBody>
          </p:sp>
        </p:grpSp>
      </p:grpSp>
      <p:grpSp>
        <p:nvGrpSpPr>
          <p:cNvPr id="17" name="组合 16"/>
          <p:cNvGrpSpPr/>
          <p:nvPr/>
        </p:nvGrpSpPr>
        <p:grpSpPr>
          <a:xfrm>
            <a:off x="17601749" y="16955578"/>
            <a:ext cx="4563865" cy="2571383"/>
            <a:chOff x="8832965" y="8446243"/>
            <a:chExt cx="3005014" cy="1693092"/>
          </a:xfrm>
        </p:grpSpPr>
        <p:grpSp>
          <p:nvGrpSpPr>
            <p:cNvPr id="39" name="组合 38"/>
            <p:cNvGrpSpPr/>
            <p:nvPr/>
          </p:nvGrpSpPr>
          <p:grpSpPr>
            <a:xfrm>
              <a:off x="8832965" y="8446243"/>
              <a:ext cx="3005014" cy="312187"/>
              <a:chOff x="6540970" y="8495843"/>
              <a:chExt cx="3005014" cy="312187"/>
            </a:xfrm>
          </p:grpSpPr>
          <p:sp>
            <p:nvSpPr>
              <p:cNvPr id="40" name="矩形 39"/>
              <p:cNvSpPr/>
              <p:nvPr/>
            </p:nvSpPr>
            <p:spPr>
              <a:xfrm>
                <a:off x="6540970" y="8495843"/>
                <a:ext cx="615058" cy="312187"/>
              </a:xfrm>
              <a:prstGeom prst="rect">
                <a:avLst/>
              </a:prstGeom>
              <a:solidFill>
                <a:srgbClr val="FF003F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2"/>
              </a:p>
            </p:txBody>
          </p:sp>
          <p:sp>
            <p:nvSpPr>
              <p:cNvPr id="41" name="文本框 40"/>
              <p:cNvSpPr txBox="1"/>
              <p:nvPr/>
            </p:nvSpPr>
            <p:spPr>
              <a:xfrm>
                <a:off x="7169720" y="8495843"/>
                <a:ext cx="2376264" cy="3041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402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商业用地</a:t>
                </a:r>
              </a:p>
            </p:txBody>
          </p:sp>
        </p:grpSp>
        <p:grpSp>
          <p:nvGrpSpPr>
            <p:cNvPr id="42" name="组合 41"/>
            <p:cNvGrpSpPr/>
            <p:nvPr/>
          </p:nvGrpSpPr>
          <p:grpSpPr>
            <a:xfrm>
              <a:off x="8832965" y="8906545"/>
              <a:ext cx="3005014" cy="312187"/>
              <a:chOff x="6540970" y="8495843"/>
              <a:chExt cx="3005014" cy="312187"/>
            </a:xfrm>
          </p:grpSpPr>
          <p:sp>
            <p:nvSpPr>
              <p:cNvPr id="43" name="矩形 42"/>
              <p:cNvSpPr/>
              <p:nvPr/>
            </p:nvSpPr>
            <p:spPr>
              <a:xfrm>
                <a:off x="6540970" y="8495843"/>
                <a:ext cx="615058" cy="312187"/>
              </a:xfrm>
              <a:prstGeom prst="rect">
                <a:avLst/>
              </a:prstGeom>
              <a:solidFill>
                <a:srgbClr val="99724C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2"/>
              </a:p>
            </p:txBody>
          </p:sp>
          <p:sp>
            <p:nvSpPr>
              <p:cNvPr id="44" name="文本框 43"/>
              <p:cNvSpPr txBox="1"/>
              <p:nvPr/>
            </p:nvSpPr>
            <p:spPr>
              <a:xfrm>
                <a:off x="7169720" y="8495843"/>
                <a:ext cx="2376264" cy="3041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402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一类工业用地</a:t>
                </a:r>
              </a:p>
            </p:txBody>
          </p:sp>
        </p:grpSp>
        <p:grpSp>
          <p:nvGrpSpPr>
            <p:cNvPr id="45" name="组合 44"/>
            <p:cNvGrpSpPr/>
            <p:nvPr/>
          </p:nvGrpSpPr>
          <p:grpSpPr>
            <a:xfrm>
              <a:off x="8832965" y="9827148"/>
              <a:ext cx="3005014" cy="312187"/>
              <a:chOff x="6540970" y="8495843"/>
              <a:chExt cx="3005014" cy="312187"/>
            </a:xfrm>
          </p:grpSpPr>
          <p:sp>
            <p:nvSpPr>
              <p:cNvPr id="46" name="矩形 45"/>
              <p:cNvSpPr/>
              <p:nvPr/>
            </p:nvSpPr>
            <p:spPr>
              <a:xfrm>
                <a:off x="6540970" y="8495843"/>
                <a:ext cx="615058" cy="312187"/>
              </a:xfrm>
              <a:prstGeom prst="rect">
                <a:avLst/>
              </a:prstGeom>
              <a:solidFill>
                <a:srgbClr val="9F7FFF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2"/>
              </a:p>
            </p:txBody>
          </p:sp>
          <p:sp>
            <p:nvSpPr>
              <p:cNvPr id="47" name="文本框 46"/>
              <p:cNvSpPr txBox="1"/>
              <p:nvPr/>
            </p:nvSpPr>
            <p:spPr>
              <a:xfrm>
                <a:off x="7169720" y="8495843"/>
                <a:ext cx="2376264" cy="3041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402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物流仓储用地</a:t>
                </a:r>
              </a:p>
            </p:txBody>
          </p:sp>
        </p:grpSp>
        <p:grpSp>
          <p:nvGrpSpPr>
            <p:cNvPr id="48" name="组合 47"/>
            <p:cNvGrpSpPr/>
            <p:nvPr/>
          </p:nvGrpSpPr>
          <p:grpSpPr>
            <a:xfrm>
              <a:off x="8832965" y="9366847"/>
              <a:ext cx="3005014" cy="312187"/>
              <a:chOff x="6540970" y="8495843"/>
              <a:chExt cx="3005014" cy="312187"/>
            </a:xfrm>
          </p:grpSpPr>
          <p:sp>
            <p:nvSpPr>
              <p:cNvPr id="50" name="矩形 49"/>
              <p:cNvSpPr/>
              <p:nvPr/>
            </p:nvSpPr>
            <p:spPr>
              <a:xfrm>
                <a:off x="6540970" y="8495843"/>
                <a:ext cx="615058" cy="312187"/>
              </a:xfrm>
              <a:prstGeom prst="rect">
                <a:avLst/>
              </a:prstGeom>
              <a:solidFill>
                <a:srgbClr val="BABABA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2"/>
              </a:p>
            </p:txBody>
          </p:sp>
          <p:sp>
            <p:nvSpPr>
              <p:cNvPr id="51" name="文本框 50"/>
              <p:cNvSpPr txBox="1"/>
              <p:nvPr/>
            </p:nvSpPr>
            <p:spPr>
              <a:xfrm>
                <a:off x="7169720" y="8495843"/>
                <a:ext cx="2376264" cy="3041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402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留白用地</a:t>
                </a:r>
              </a:p>
            </p:txBody>
          </p:sp>
        </p:grpSp>
      </p:grpSp>
      <p:grpSp>
        <p:nvGrpSpPr>
          <p:cNvPr id="52" name="组合 51"/>
          <p:cNvGrpSpPr/>
          <p:nvPr/>
        </p:nvGrpSpPr>
        <p:grpSpPr>
          <a:xfrm>
            <a:off x="22170305" y="16955575"/>
            <a:ext cx="4563865" cy="2571383"/>
            <a:chOff x="6529846" y="8423771"/>
            <a:chExt cx="3005014" cy="1693092"/>
          </a:xfrm>
        </p:grpSpPr>
        <p:grpSp>
          <p:nvGrpSpPr>
            <p:cNvPr id="53" name="组合 52"/>
            <p:cNvGrpSpPr/>
            <p:nvPr/>
          </p:nvGrpSpPr>
          <p:grpSpPr>
            <a:xfrm>
              <a:off x="6529846" y="8423771"/>
              <a:ext cx="3005014" cy="312187"/>
              <a:chOff x="6540970" y="8495843"/>
              <a:chExt cx="3005014" cy="312187"/>
            </a:xfrm>
          </p:grpSpPr>
          <p:sp>
            <p:nvSpPr>
              <p:cNvPr id="63" name="矩形 62"/>
              <p:cNvSpPr/>
              <p:nvPr/>
            </p:nvSpPr>
            <p:spPr>
              <a:xfrm>
                <a:off x="6540970" y="8495843"/>
                <a:ext cx="615058" cy="312187"/>
              </a:xfrm>
              <a:prstGeom prst="rect">
                <a:avLst/>
              </a:prstGeom>
              <a:solidFill>
                <a:srgbClr val="ADADAD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2"/>
              </a:p>
            </p:txBody>
          </p:sp>
          <p:sp>
            <p:nvSpPr>
              <p:cNvPr id="64" name="文本框 63"/>
              <p:cNvSpPr txBox="1"/>
              <p:nvPr/>
            </p:nvSpPr>
            <p:spPr>
              <a:xfrm>
                <a:off x="7169720" y="8495843"/>
                <a:ext cx="2376264" cy="3041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402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交通枢纽用地</a:t>
                </a:r>
              </a:p>
            </p:txBody>
          </p:sp>
        </p:grpSp>
        <p:grpSp>
          <p:nvGrpSpPr>
            <p:cNvPr id="54" name="组合 53"/>
            <p:cNvGrpSpPr/>
            <p:nvPr/>
          </p:nvGrpSpPr>
          <p:grpSpPr>
            <a:xfrm>
              <a:off x="6529846" y="8884073"/>
              <a:ext cx="3005014" cy="312187"/>
              <a:chOff x="6540970" y="8495843"/>
              <a:chExt cx="3005014" cy="312187"/>
            </a:xfrm>
          </p:grpSpPr>
          <p:sp>
            <p:nvSpPr>
              <p:cNvPr id="61" name="矩形 60"/>
              <p:cNvSpPr/>
              <p:nvPr/>
            </p:nvSpPr>
            <p:spPr>
              <a:xfrm>
                <a:off x="6540970" y="8495843"/>
                <a:ext cx="615058" cy="312187"/>
              </a:xfrm>
              <a:prstGeom prst="rect">
                <a:avLst/>
              </a:prstGeom>
              <a:solidFill>
                <a:srgbClr val="80808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2"/>
              </a:p>
            </p:txBody>
          </p:sp>
          <p:sp>
            <p:nvSpPr>
              <p:cNvPr id="62" name="文本框 61"/>
              <p:cNvSpPr txBox="1"/>
              <p:nvPr/>
            </p:nvSpPr>
            <p:spPr>
              <a:xfrm>
                <a:off x="7169720" y="8495843"/>
                <a:ext cx="2376264" cy="3041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402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交通场站用地</a:t>
                </a:r>
              </a:p>
            </p:txBody>
          </p:sp>
        </p:grpSp>
        <p:grpSp>
          <p:nvGrpSpPr>
            <p:cNvPr id="55" name="组合 54"/>
            <p:cNvGrpSpPr/>
            <p:nvPr/>
          </p:nvGrpSpPr>
          <p:grpSpPr>
            <a:xfrm>
              <a:off x="6529846" y="9804676"/>
              <a:ext cx="3005014" cy="312187"/>
              <a:chOff x="6540970" y="8495843"/>
              <a:chExt cx="3005014" cy="312187"/>
            </a:xfrm>
          </p:grpSpPr>
          <p:sp>
            <p:nvSpPr>
              <p:cNvPr id="59" name="矩形 58"/>
              <p:cNvSpPr/>
              <p:nvPr/>
            </p:nvSpPr>
            <p:spPr>
              <a:xfrm>
                <a:off x="6540970" y="8495843"/>
                <a:ext cx="615058" cy="312187"/>
              </a:xfrm>
              <a:prstGeom prst="rect">
                <a:avLst/>
              </a:prstGeom>
              <a:solidFill>
                <a:srgbClr val="00729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2"/>
              </a:p>
            </p:txBody>
          </p:sp>
          <p:sp>
            <p:nvSpPr>
              <p:cNvPr id="60" name="文本框 59"/>
              <p:cNvSpPr txBox="1"/>
              <p:nvPr/>
            </p:nvSpPr>
            <p:spPr>
              <a:xfrm>
                <a:off x="7169720" y="8495843"/>
                <a:ext cx="2376264" cy="3041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402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供电用地</a:t>
                </a:r>
              </a:p>
            </p:txBody>
          </p:sp>
        </p:grpSp>
        <p:grpSp>
          <p:nvGrpSpPr>
            <p:cNvPr id="56" name="组合 55"/>
            <p:cNvGrpSpPr/>
            <p:nvPr/>
          </p:nvGrpSpPr>
          <p:grpSpPr>
            <a:xfrm>
              <a:off x="6529846" y="9344375"/>
              <a:ext cx="3005014" cy="312187"/>
              <a:chOff x="6540970" y="8495843"/>
              <a:chExt cx="3005014" cy="312187"/>
            </a:xfrm>
          </p:grpSpPr>
          <p:sp>
            <p:nvSpPr>
              <p:cNvPr id="57" name="矩形 56"/>
              <p:cNvSpPr/>
              <p:nvPr/>
            </p:nvSpPr>
            <p:spPr>
              <a:xfrm>
                <a:off x="6540970" y="8495843"/>
                <a:ext cx="615058" cy="312187"/>
              </a:xfrm>
              <a:prstGeom prst="rect">
                <a:avLst/>
              </a:prstGeom>
              <a:solidFill>
                <a:srgbClr val="80808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2"/>
              </a:p>
            </p:txBody>
          </p:sp>
          <p:sp>
            <p:nvSpPr>
              <p:cNvPr id="58" name="文本框 57"/>
              <p:cNvSpPr txBox="1"/>
              <p:nvPr/>
            </p:nvSpPr>
            <p:spPr>
              <a:xfrm>
                <a:off x="7169720" y="8495843"/>
                <a:ext cx="2376264" cy="3041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402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社会停车场用地</a:t>
                </a:r>
              </a:p>
            </p:txBody>
          </p:sp>
        </p:grpSp>
      </p:grpSp>
      <p:grpSp>
        <p:nvGrpSpPr>
          <p:cNvPr id="65" name="组合 64"/>
          <p:cNvGrpSpPr/>
          <p:nvPr/>
        </p:nvGrpSpPr>
        <p:grpSpPr>
          <a:xfrm>
            <a:off x="27023300" y="16955577"/>
            <a:ext cx="4563865" cy="2571383"/>
            <a:chOff x="8832965" y="8446243"/>
            <a:chExt cx="3005014" cy="1693092"/>
          </a:xfrm>
        </p:grpSpPr>
        <p:grpSp>
          <p:nvGrpSpPr>
            <p:cNvPr id="66" name="组合 65"/>
            <p:cNvGrpSpPr/>
            <p:nvPr/>
          </p:nvGrpSpPr>
          <p:grpSpPr>
            <a:xfrm>
              <a:off x="8832965" y="8446243"/>
              <a:ext cx="3005014" cy="312187"/>
              <a:chOff x="6540970" y="8495843"/>
              <a:chExt cx="3005014" cy="312187"/>
            </a:xfrm>
          </p:grpSpPr>
          <p:sp>
            <p:nvSpPr>
              <p:cNvPr id="76" name="矩形 75"/>
              <p:cNvSpPr/>
              <p:nvPr/>
            </p:nvSpPr>
            <p:spPr>
              <a:xfrm>
                <a:off x="6540970" y="8495843"/>
                <a:ext cx="615058" cy="312187"/>
              </a:xfrm>
              <a:prstGeom prst="rect">
                <a:avLst/>
              </a:prstGeom>
              <a:solidFill>
                <a:srgbClr val="00729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2"/>
              </a:p>
            </p:txBody>
          </p:sp>
          <p:sp>
            <p:nvSpPr>
              <p:cNvPr id="77" name="文本框 76"/>
              <p:cNvSpPr txBox="1"/>
              <p:nvPr/>
            </p:nvSpPr>
            <p:spPr>
              <a:xfrm>
                <a:off x="7169720" y="8495843"/>
                <a:ext cx="2376264" cy="3041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402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环卫用地</a:t>
                </a:r>
              </a:p>
            </p:txBody>
          </p:sp>
        </p:grpSp>
        <p:grpSp>
          <p:nvGrpSpPr>
            <p:cNvPr id="67" name="组合 66"/>
            <p:cNvGrpSpPr/>
            <p:nvPr/>
          </p:nvGrpSpPr>
          <p:grpSpPr>
            <a:xfrm>
              <a:off x="8832965" y="8906545"/>
              <a:ext cx="3005014" cy="312187"/>
              <a:chOff x="6540970" y="8495843"/>
              <a:chExt cx="3005014" cy="312187"/>
            </a:xfrm>
          </p:grpSpPr>
          <p:sp>
            <p:nvSpPr>
              <p:cNvPr id="74" name="矩形 73"/>
              <p:cNvSpPr/>
              <p:nvPr/>
            </p:nvSpPr>
            <p:spPr>
              <a:xfrm>
                <a:off x="6540970" y="8495843"/>
                <a:ext cx="615058" cy="312187"/>
              </a:xfrm>
              <a:prstGeom prst="rect">
                <a:avLst/>
              </a:prstGeom>
              <a:solidFill>
                <a:srgbClr val="00729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2"/>
              </a:p>
            </p:txBody>
          </p:sp>
          <p:sp>
            <p:nvSpPr>
              <p:cNvPr id="75" name="文本框 74"/>
              <p:cNvSpPr txBox="1"/>
              <p:nvPr/>
            </p:nvSpPr>
            <p:spPr>
              <a:xfrm>
                <a:off x="7169720" y="8495843"/>
                <a:ext cx="2376264" cy="3041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402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消防用地</a:t>
                </a:r>
              </a:p>
            </p:txBody>
          </p:sp>
        </p:grpSp>
        <p:grpSp>
          <p:nvGrpSpPr>
            <p:cNvPr id="68" name="组合 67"/>
            <p:cNvGrpSpPr/>
            <p:nvPr/>
          </p:nvGrpSpPr>
          <p:grpSpPr>
            <a:xfrm>
              <a:off x="8832965" y="9827148"/>
              <a:ext cx="3005014" cy="312187"/>
              <a:chOff x="6540970" y="8495843"/>
              <a:chExt cx="3005014" cy="312187"/>
            </a:xfrm>
          </p:grpSpPr>
          <p:sp>
            <p:nvSpPr>
              <p:cNvPr id="72" name="矩形 71"/>
              <p:cNvSpPr/>
              <p:nvPr/>
            </p:nvSpPr>
            <p:spPr>
              <a:xfrm>
                <a:off x="6540970" y="8495843"/>
                <a:ext cx="615058" cy="312187"/>
              </a:xfrm>
              <a:prstGeom prst="rect">
                <a:avLst/>
              </a:prstGeom>
              <a:solidFill>
                <a:srgbClr val="0099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2"/>
              </a:p>
            </p:txBody>
          </p:sp>
          <p:sp>
            <p:nvSpPr>
              <p:cNvPr id="73" name="文本框 72"/>
              <p:cNvSpPr txBox="1"/>
              <p:nvPr/>
            </p:nvSpPr>
            <p:spPr>
              <a:xfrm>
                <a:off x="7169720" y="8495843"/>
                <a:ext cx="2376264" cy="3041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402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防护绿地</a:t>
                </a:r>
              </a:p>
            </p:txBody>
          </p:sp>
        </p:grpSp>
        <p:grpSp>
          <p:nvGrpSpPr>
            <p:cNvPr id="69" name="组合 68"/>
            <p:cNvGrpSpPr/>
            <p:nvPr/>
          </p:nvGrpSpPr>
          <p:grpSpPr>
            <a:xfrm>
              <a:off x="8832965" y="9366847"/>
              <a:ext cx="3005014" cy="312187"/>
              <a:chOff x="6540970" y="8495843"/>
              <a:chExt cx="3005014" cy="312187"/>
            </a:xfrm>
          </p:grpSpPr>
          <p:sp>
            <p:nvSpPr>
              <p:cNvPr id="70" name="矩形 69"/>
              <p:cNvSpPr/>
              <p:nvPr/>
            </p:nvSpPr>
            <p:spPr>
              <a:xfrm>
                <a:off x="6540970" y="8495843"/>
                <a:ext cx="615058" cy="312187"/>
              </a:xfrm>
              <a:prstGeom prst="rect">
                <a:avLst/>
              </a:prstGeom>
              <a:solidFill>
                <a:srgbClr val="00FF3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2"/>
              </a:p>
            </p:txBody>
          </p:sp>
          <p:sp>
            <p:nvSpPr>
              <p:cNvPr id="71" name="文本框 70"/>
              <p:cNvSpPr txBox="1"/>
              <p:nvPr/>
            </p:nvSpPr>
            <p:spPr>
              <a:xfrm>
                <a:off x="7169720" y="8495843"/>
                <a:ext cx="2376264" cy="3041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402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公园绿地</a:t>
                </a:r>
              </a:p>
            </p:txBody>
          </p:sp>
        </p:grpSp>
      </p:grpSp>
      <p:grpSp>
        <p:nvGrpSpPr>
          <p:cNvPr id="78" name="组合 77"/>
          <p:cNvGrpSpPr/>
          <p:nvPr/>
        </p:nvGrpSpPr>
        <p:grpSpPr>
          <a:xfrm>
            <a:off x="31591855" y="16955577"/>
            <a:ext cx="4563865" cy="2571383"/>
            <a:chOff x="6529846" y="8423771"/>
            <a:chExt cx="3005014" cy="1693092"/>
          </a:xfrm>
        </p:grpSpPr>
        <p:grpSp>
          <p:nvGrpSpPr>
            <p:cNvPr id="79" name="组合 78"/>
            <p:cNvGrpSpPr/>
            <p:nvPr/>
          </p:nvGrpSpPr>
          <p:grpSpPr>
            <a:xfrm>
              <a:off x="6529846" y="8423771"/>
              <a:ext cx="3005014" cy="312187"/>
              <a:chOff x="6540970" y="8495843"/>
              <a:chExt cx="3005014" cy="312187"/>
            </a:xfrm>
          </p:grpSpPr>
          <p:sp>
            <p:nvSpPr>
              <p:cNvPr id="89" name="矩形 88"/>
              <p:cNvSpPr/>
              <p:nvPr/>
            </p:nvSpPr>
            <p:spPr>
              <a:xfrm>
                <a:off x="6540970" y="8495843"/>
                <a:ext cx="615058" cy="312187"/>
              </a:xfrm>
              <a:prstGeom prst="rect">
                <a:avLst/>
              </a:prstGeom>
              <a:solidFill>
                <a:srgbClr val="CCCC66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2"/>
              </a:p>
            </p:txBody>
          </p:sp>
          <p:sp>
            <p:nvSpPr>
              <p:cNvPr id="90" name="文本框 89"/>
              <p:cNvSpPr txBox="1"/>
              <p:nvPr/>
            </p:nvSpPr>
            <p:spPr>
              <a:xfrm>
                <a:off x="7169720" y="8495843"/>
                <a:ext cx="2376264" cy="3041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402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村庄建设用地</a:t>
                </a:r>
              </a:p>
            </p:txBody>
          </p:sp>
        </p:grpSp>
        <p:grpSp>
          <p:nvGrpSpPr>
            <p:cNvPr id="80" name="组合 79"/>
            <p:cNvGrpSpPr/>
            <p:nvPr/>
          </p:nvGrpSpPr>
          <p:grpSpPr>
            <a:xfrm>
              <a:off x="6529846" y="8884073"/>
              <a:ext cx="3005014" cy="312187"/>
              <a:chOff x="6540970" y="8495843"/>
              <a:chExt cx="3005014" cy="312187"/>
            </a:xfrm>
          </p:grpSpPr>
          <p:sp>
            <p:nvSpPr>
              <p:cNvPr id="87" name="矩形 86"/>
              <p:cNvSpPr/>
              <p:nvPr/>
            </p:nvSpPr>
            <p:spPr>
              <a:xfrm>
                <a:off x="6540970" y="8495843"/>
                <a:ext cx="615058" cy="312187"/>
              </a:xfrm>
              <a:prstGeom prst="rect">
                <a:avLst/>
              </a:prstGeom>
              <a:solidFill>
                <a:srgbClr val="33998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2"/>
              </a:p>
            </p:txBody>
          </p:sp>
          <p:sp>
            <p:nvSpPr>
              <p:cNvPr id="88" name="文本框 87"/>
              <p:cNvSpPr txBox="1"/>
              <p:nvPr/>
            </p:nvSpPr>
            <p:spPr>
              <a:xfrm>
                <a:off x="7169720" y="8495843"/>
                <a:ext cx="2376264" cy="3041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402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特殊用地</a:t>
                </a:r>
              </a:p>
            </p:txBody>
          </p:sp>
        </p:grpSp>
        <p:grpSp>
          <p:nvGrpSpPr>
            <p:cNvPr id="81" name="组合 80"/>
            <p:cNvGrpSpPr/>
            <p:nvPr/>
          </p:nvGrpSpPr>
          <p:grpSpPr>
            <a:xfrm>
              <a:off x="6529846" y="9804676"/>
              <a:ext cx="3005014" cy="312187"/>
              <a:chOff x="6540970" y="8495843"/>
              <a:chExt cx="3005014" cy="312187"/>
            </a:xfrm>
          </p:grpSpPr>
          <p:sp>
            <p:nvSpPr>
              <p:cNvPr id="85" name="矩形 84"/>
              <p:cNvSpPr/>
              <p:nvPr/>
            </p:nvSpPr>
            <p:spPr>
              <a:xfrm>
                <a:off x="6540970" y="8495843"/>
                <a:ext cx="615058" cy="312187"/>
              </a:xfrm>
              <a:prstGeom prst="rect">
                <a:avLst/>
              </a:prstGeom>
              <a:solidFill>
                <a:srgbClr val="37DD0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2"/>
              </a:p>
            </p:txBody>
          </p:sp>
          <p:sp>
            <p:nvSpPr>
              <p:cNvPr id="86" name="文本框 85"/>
              <p:cNvSpPr txBox="1"/>
              <p:nvPr/>
            </p:nvSpPr>
            <p:spPr>
              <a:xfrm>
                <a:off x="7169720" y="8495843"/>
                <a:ext cx="2376264" cy="3041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402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农林用地</a:t>
                </a:r>
              </a:p>
            </p:txBody>
          </p:sp>
        </p:grpSp>
        <p:grpSp>
          <p:nvGrpSpPr>
            <p:cNvPr id="82" name="组合 81"/>
            <p:cNvGrpSpPr/>
            <p:nvPr/>
          </p:nvGrpSpPr>
          <p:grpSpPr>
            <a:xfrm>
              <a:off x="6529846" y="9344375"/>
              <a:ext cx="3005014" cy="312187"/>
              <a:chOff x="6540970" y="8495843"/>
              <a:chExt cx="3005014" cy="312187"/>
            </a:xfrm>
          </p:grpSpPr>
          <p:sp>
            <p:nvSpPr>
              <p:cNvPr id="83" name="矩形 82"/>
              <p:cNvSpPr/>
              <p:nvPr/>
            </p:nvSpPr>
            <p:spPr>
              <a:xfrm>
                <a:off x="6540970" y="8495843"/>
                <a:ext cx="615058" cy="312187"/>
              </a:xfrm>
              <a:prstGeom prst="rect">
                <a:avLst/>
              </a:prstGeom>
              <a:solidFill>
                <a:srgbClr val="7FFFFF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2"/>
              </a:p>
            </p:txBody>
          </p:sp>
          <p:sp>
            <p:nvSpPr>
              <p:cNvPr id="84" name="文本框 83"/>
              <p:cNvSpPr txBox="1"/>
              <p:nvPr/>
            </p:nvSpPr>
            <p:spPr>
              <a:xfrm>
                <a:off x="7169720" y="8495843"/>
                <a:ext cx="2376264" cy="3041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402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水域</a:t>
                </a:r>
              </a:p>
            </p:txBody>
          </p:sp>
        </p:grpSp>
      </p:grpSp>
      <p:grpSp>
        <p:nvGrpSpPr>
          <p:cNvPr id="105" name="组合 104"/>
          <p:cNvGrpSpPr/>
          <p:nvPr/>
        </p:nvGrpSpPr>
        <p:grpSpPr>
          <a:xfrm>
            <a:off x="36152026" y="16955577"/>
            <a:ext cx="4570224" cy="2571383"/>
            <a:chOff x="18060593" y="8467886"/>
            <a:chExt cx="3009201" cy="1693092"/>
          </a:xfrm>
        </p:grpSpPr>
        <p:grpSp>
          <p:nvGrpSpPr>
            <p:cNvPr id="91" name="组合 90"/>
            <p:cNvGrpSpPr/>
            <p:nvPr/>
          </p:nvGrpSpPr>
          <p:grpSpPr>
            <a:xfrm>
              <a:off x="18064780" y="8467886"/>
              <a:ext cx="3005014" cy="1693092"/>
              <a:chOff x="8832965" y="8446243"/>
              <a:chExt cx="3005014" cy="1693092"/>
            </a:xfrm>
          </p:grpSpPr>
          <p:grpSp>
            <p:nvGrpSpPr>
              <p:cNvPr id="92" name="组合 91"/>
              <p:cNvGrpSpPr/>
              <p:nvPr/>
            </p:nvGrpSpPr>
            <p:grpSpPr>
              <a:xfrm>
                <a:off x="8832965" y="8446243"/>
                <a:ext cx="3005014" cy="312187"/>
                <a:chOff x="6540970" y="8495843"/>
                <a:chExt cx="3005014" cy="312187"/>
              </a:xfrm>
            </p:grpSpPr>
            <p:sp>
              <p:nvSpPr>
                <p:cNvPr id="102" name="矩形 101"/>
                <p:cNvSpPr/>
                <p:nvPr/>
              </p:nvSpPr>
              <p:spPr>
                <a:xfrm>
                  <a:off x="6540970" y="8495843"/>
                  <a:ext cx="615058" cy="312187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2402"/>
                </a:p>
              </p:txBody>
            </p:sp>
            <p:sp>
              <p:nvSpPr>
                <p:cNvPr id="103" name="文本框 102"/>
                <p:cNvSpPr txBox="1"/>
                <p:nvPr/>
              </p:nvSpPr>
              <p:spPr>
                <a:xfrm>
                  <a:off x="7169720" y="8495843"/>
                  <a:ext cx="2376264" cy="30418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zh-CN" altLang="en-US" sz="2402" dirty="0"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现状铁路线</a:t>
                  </a:r>
                </a:p>
              </p:txBody>
            </p:sp>
          </p:grpSp>
          <p:grpSp>
            <p:nvGrpSpPr>
              <p:cNvPr id="93" name="组合 92"/>
              <p:cNvGrpSpPr/>
              <p:nvPr/>
            </p:nvGrpSpPr>
            <p:grpSpPr>
              <a:xfrm>
                <a:off x="8832965" y="8906545"/>
                <a:ext cx="3005014" cy="312187"/>
                <a:chOff x="6540970" y="8495843"/>
                <a:chExt cx="3005014" cy="312187"/>
              </a:xfrm>
            </p:grpSpPr>
            <p:sp>
              <p:nvSpPr>
                <p:cNvPr id="100" name="矩形 99"/>
                <p:cNvSpPr/>
                <p:nvPr/>
              </p:nvSpPr>
              <p:spPr>
                <a:xfrm>
                  <a:off x="6540970" y="8495843"/>
                  <a:ext cx="615058" cy="312187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2402"/>
                </a:p>
              </p:txBody>
            </p:sp>
            <p:sp>
              <p:nvSpPr>
                <p:cNvPr id="101" name="文本框 100"/>
                <p:cNvSpPr txBox="1"/>
                <p:nvPr/>
              </p:nvSpPr>
              <p:spPr>
                <a:xfrm>
                  <a:off x="7169720" y="8495843"/>
                  <a:ext cx="2376264" cy="30418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zh-CN" altLang="en-US" sz="2402" dirty="0"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规划铁路线</a:t>
                  </a:r>
                </a:p>
              </p:txBody>
            </p:sp>
          </p:grpSp>
          <p:grpSp>
            <p:nvGrpSpPr>
              <p:cNvPr id="94" name="组合 93"/>
              <p:cNvGrpSpPr/>
              <p:nvPr/>
            </p:nvGrpSpPr>
            <p:grpSpPr>
              <a:xfrm>
                <a:off x="8832965" y="9827148"/>
                <a:ext cx="3005014" cy="312187"/>
                <a:chOff x="6540970" y="8495843"/>
                <a:chExt cx="3005014" cy="312187"/>
              </a:xfrm>
            </p:grpSpPr>
            <p:sp>
              <p:nvSpPr>
                <p:cNvPr id="98" name="矩形 97"/>
                <p:cNvSpPr/>
                <p:nvPr/>
              </p:nvSpPr>
              <p:spPr>
                <a:xfrm>
                  <a:off x="6540970" y="8495843"/>
                  <a:ext cx="615058" cy="312187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2402"/>
                </a:p>
              </p:txBody>
            </p:sp>
            <p:sp>
              <p:nvSpPr>
                <p:cNvPr id="99" name="文本框 98"/>
                <p:cNvSpPr txBox="1"/>
                <p:nvPr/>
              </p:nvSpPr>
              <p:spPr>
                <a:xfrm>
                  <a:off x="7169720" y="8495843"/>
                  <a:ext cx="2376264" cy="30418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zh-CN" altLang="en-US" sz="2402" dirty="0"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修编范围</a:t>
                  </a:r>
                </a:p>
              </p:txBody>
            </p:sp>
          </p:grpSp>
          <p:grpSp>
            <p:nvGrpSpPr>
              <p:cNvPr id="95" name="组合 94"/>
              <p:cNvGrpSpPr/>
              <p:nvPr/>
            </p:nvGrpSpPr>
            <p:grpSpPr>
              <a:xfrm>
                <a:off x="8832965" y="9366847"/>
                <a:ext cx="3005014" cy="312187"/>
                <a:chOff x="6540970" y="8495843"/>
                <a:chExt cx="3005014" cy="312187"/>
              </a:xfrm>
            </p:grpSpPr>
            <p:sp>
              <p:nvSpPr>
                <p:cNvPr id="96" name="矩形 95"/>
                <p:cNvSpPr/>
                <p:nvPr/>
              </p:nvSpPr>
              <p:spPr>
                <a:xfrm>
                  <a:off x="6540970" y="8495843"/>
                  <a:ext cx="615058" cy="312187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2402"/>
                </a:p>
              </p:txBody>
            </p:sp>
            <p:sp>
              <p:nvSpPr>
                <p:cNvPr id="97" name="文本框 96"/>
                <p:cNvSpPr txBox="1"/>
                <p:nvPr/>
              </p:nvSpPr>
              <p:spPr>
                <a:xfrm>
                  <a:off x="7169720" y="8495843"/>
                  <a:ext cx="2376264" cy="30418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zh-CN" altLang="en-US" sz="2402" dirty="0"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规划高压线</a:t>
                  </a:r>
                </a:p>
              </p:txBody>
            </p:sp>
          </p:grpSp>
        </p:grpSp>
        <p:grpSp>
          <p:nvGrpSpPr>
            <p:cNvPr id="25" name="组合 24"/>
            <p:cNvGrpSpPr/>
            <p:nvPr/>
          </p:nvGrpSpPr>
          <p:grpSpPr>
            <a:xfrm>
              <a:off x="18075177" y="8591298"/>
              <a:ext cx="615426" cy="72505"/>
              <a:chOff x="21383623" y="9101425"/>
              <a:chExt cx="615426" cy="72505"/>
            </a:xfrm>
          </p:grpSpPr>
          <p:cxnSp>
            <p:nvCxnSpPr>
              <p:cNvPr id="20" name="直接连接符 19"/>
              <p:cNvCxnSpPr/>
              <p:nvPr/>
            </p:nvCxnSpPr>
            <p:spPr>
              <a:xfrm>
                <a:off x="21383623" y="9101425"/>
                <a:ext cx="61542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直接连接符 108"/>
              <p:cNvCxnSpPr/>
              <p:nvPr/>
            </p:nvCxnSpPr>
            <p:spPr>
              <a:xfrm>
                <a:off x="21383624" y="9141426"/>
                <a:ext cx="541435" cy="0"/>
              </a:xfrm>
              <a:prstGeom prst="line">
                <a:avLst/>
              </a:prstGeom>
              <a:ln w="6350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直接连接符 110"/>
              <p:cNvCxnSpPr/>
              <p:nvPr/>
            </p:nvCxnSpPr>
            <p:spPr>
              <a:xfrm>
                <a:off x="21383623" y="9173930"/>
                <a:ext cx="61542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3" name="组合 112"/>
            <p:cNvGrpSpPr/>
            <p:nvPr/>
          </p:nvGrpSpPr>
          <p:grpSpPr>
            <a:xfrm>
              <a:off x="18060593" y="9064025"/>
              <a:ext cx="615426" cy="72505"/>
              <a:chOff x="21383623" y="9101425"/>
              <a:chExt cx="615426" cy="72505"/>
            </a:xfrm>
          </p:grpSpPr>
          <p:cxnSp>
            <p:nvCxnSpPr>
              <p:cNvPr id="114" name="直接连接符 113"/>
              <p:cNvCxnSpPr/>
              <p:nvPr/>
            </p:nvCxnSpPr>
            <p:spPr>
              <a:xfrm>
                <a:off x="21383623" y="9101425"/>
                <a:ext cx="615426" cy="0"/>
              </a:xfrm>
              <a:prstGeom prst="line">
                <a:avLst/>
              </a:prstGeom>
              <a:ln>
                <a:solidFill>
                  <a:srgbClr val="FF339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5" name="直接连接符 114"/>
              <p:cNvCxnSpPr/>
              <p:nvPr/>
            </p:nvCxnSpPr>
            <p:spPr>
              <a:xfrm>
                <a:off x="21383624" y="9141426"/>
                <a:ext cx="541435" cy="0"/>
              </a:xfrm>
              <a:prstGeom prst="line">
                <a:avLst/>
              </a:prstGeom>
              <a:ln w="63500">
                <a:solidFill>
                  <a:srgbClr val="FF3399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直接连接符 115"/>
              <p:cNvCxnSpPr/>
              <p:nvPr/>
            </p:nvCxnSpPr>
            <p:spPr>
              <a:xfrm>
                <a:off x="21383623" y="9173930"/>
                <a:ext cx="615426" cy="0"/>
              </a:xfrm>
              <a:prstGeom prst="line">
                <a:avLst/>
              </a:prstGeom>
              <a:ln>
                <a:solidFill>
                  <a:srgbClr val="FF339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04" name="直接连接符 103"/>
            <p:cNvCxnSpPr>
              <a:stCxn id="96" idx="1"/>
              <a:endCxn id="96" idx="3"/>
            </p:cNvCxnSpPr>
            <p:nvPr/>
          </p:nvCxnSpPr>
          <p:spPr>
            <a:xfrm>
              <a:off x="18064780" y="9544584"/>
              <a:ext cx="615058" cy="0"/>
            </a:xfrm>
            <a:prstGeom prst="line">
              <a:avLst/>
            </a:prstGeom>
            <a:ln w="539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直接连接符 118"/>
            <p:cNvCxnSpPr/>
            <p:nvPr/>
          </p:nvCxnSpPr>
          <p:spPr>
            <a:xfrm>
              <a:off x="18064528" y="9993867"/>
              <a:ext cx="615058" cy="0"/>
            </a:xfrm>
            <a:prstGeom prst="line">
              <a:avLst/>
            </a:prstGeom>
            <a:ln w="53975">
              <a:solidFill>
                <a:srgbClr val="0101F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9" name="表格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2666572"/>
              </p:ext>
            </p:extLst>
          </p:nvPr>
        </p:nvGraphicFramePr>
        <p:xfrm>
          <a:off x="27229974" y="20777715"/>
          <a:ext cx="14594355" cy="860616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05437">
                  <a:extLst>
                    <a:ext uri="{9D8B030D-6E8A-4147-A177-3AD203B41FA5}">
                      <a16:colId xmlns:a16="http://schemas.microsoft.com/office/drawing/2014/main" val="1534764051"/>
                    </a:ext>
                  </a:extLst>
                </a:gridCol>
                <a:gridCol w="1923020">
                  <a:extLst>
                    <a:ext uri="{9D8B030D-6E8A-4147-A177-3AD203B41FA5}">
                      <a16:colId xmlns:a16="http://schemas.microsoft.com/office/drawing/2014/main" val="3783972638"/>
                    </a:ext>
                  </a:extLst>
                </a:gridCol>
                <a:gridCol w="2774645">
                  <a:extLst>
                    <a:ext uri="{9D8B030D-6E8A-4147-A177-3AD203B41FA5}">
                      <a16:colId xmlns:a16="http://schemas.microsoft.com/office/drawing/2014/main" val="732450330"/>
                    </a:ext>
                  </a:extLst>
                </a:gridCol>
                <a:gridCol w="2781511">
                  <a:extLst>
                    <a:ext uri="{9D8B030D-6E8A-4147-A177-3AD203B41FA5}">
                      <a16:colId xmlns:a16="http://schemas.microsoft.com/office/drawing/2014/main" val="2805794174"/>
                    </a:ext>
                  </a:extLst>
                </a:gridCol>
                <a:gridCol w="2554871">
                  <a:extLst>
                    <a:ext uri="{9D8B030D-6E8A-4147-A177-3AD203B41FA5}">
                      <a16:colId xmlns:a16="http://schemas.microsoft.com/office/drawing/2014/main" val="2740842089"/>
                    </a:ext>
                  </a:extLst>
                </a:gridCol>
                <a:gridCol w="2554871">
                  <a:extLst>
                    <a:ext uri="{9D8B030D-6E8A-4147-A177-3AD203B41FA5}">
                      <a16:colId xmlns:a16="http://schemas.microsoft.com/office/drawing/2014/main" val="2778425681"/>
                    </a:ext>
                  </a:extLst>
                </a:gridCol>
              </a:tblGrid>
              <a:tr h="264239">
                <a:tc gridSpan="3">
                  <a:txBody>
                    <a:bodyPr/>
                    <a:lstStyle/>
                    <a:p>
                      <a:pPr marL="0" algn="ctr" defTabSz="2016125" rtl="0" eaLnBrk="1" fontAlgn="ctr" latinLnBrk="0" hangingPunct="1"/>
                      <a:r>
                        <a:rPr lang="zh-CN" altLang="en-US" sz="1600" u="none" strike="noStrike" kern="1200">
                          <a:solidFill>
                            <a:schemeClr val="dk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用地代码</a:t>
                      </a:r>
                    </a:p>
                  </a:txBody>
                  <a:tcPr marL="19066" marR="19066" marT="190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algn="ctr" defTabSz="2016125" rtl="0" eaLnBrk="1" fontAlgn="ctr" latinLnBrk="0" hangingPunct="1"/>
                      <a:r>
                        <a:rPr lang="zh-CN" altLang="en-US" sz="1600" u="none" strike="noStrike" kern="1200">
                          <a:solidFill>
                            <a:schemeClr val="dk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用地名称</a:t>
                      </a:r>
                    </a:p>
                  </a:txBody>
                  <a:tcPr marL="19066" marR="19066" marT="190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algn="ctr" defTabSz="2016125" rtl="0" eaLnBrk="1" fontAlgn="ctr" latinLnBrk="0" hangingPunct="1"/>
                      <a:r>
                        <a:rPr lang="zh-CN" altLang="en-US" sz="1600" u="none" strike="noStrike" kern="1200">
                          <a:solidFill>
                            <a:schemeClr val="dk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用地面积</a:t>
                      </a:r>
                      <a:r>
                        <a:rPr lang="en-US" altLang="zh-CN" sz="1600" u="none" strike="noStrike" kern="1200">
                          <a:solidFill>
                            <a:schemeClr val="dk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(</a:t>
                      </a:r>
                      <a:r>
                        <a:rPr lang="af-ZA" sz="1600" u="none" strike="noStrike" kern="1200">
                          <a:solidFill>
                            <a:schemeClr val="dk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hm²)</a:t>
                      </a:r>
                    </a:p>
                  </a:txBody>
                  <a:tcPr marL="19066" marR="19066" marT="190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algn="ctr" defTabSz="2016125" rtl="0" eaLnBrk="1" fontAlgn="ctr" latinLnBrk="0" hangingPunct="1"/>
                      <a:r>
                        <a:rPr lang="zh-CN" altLang="en-US" sz="1600" u="none" strike="noStrike" kern="1200">
                          <a:solidFill>
                            <a:schemeClr val="dk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占国土空间比例（</a:t>
                      </a:r>
                      <a:r>
                        <a:rPr lang="en-US" altLang="zh-CN" sz="1600" u="none" strike="noStrike" kern="1200">
                          <a:solidFill>
                            <a:schemeClr val="dk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%</a:t>
                      </a:r>
                      <a:r>
                        <a:rPr lang="zh-CN" altLang="en-US" sz="1600" u="none" strike="noStrike" kern="1200">
                          <a:solidFill>
                            <a:schemeClr val="dk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）</a:t>
                      </a:r>
                    </a:p>
                  </a:txBody>
                  <a:tcPr marL="19066" marR="19066" marT="190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85618758"/>
                  </a:ext>
                </a:extLst>
              </a:tr>
              <a:tr h="264239">
                <a:tc>
                  <a:txBody>
                    <a:bodyPr/>
                    <a:lstStyle/>
                    <a:p>
                      <a:pPr marL="0" algn="ctr" defTabSz="2016125" rtl="0" eaLnBrk="1" fontAlgn="ctr" latinLnBrk="0" hangingPunct="1"/>
                      <a:r>
                        <a:rPr lang="zh-CN" altLang="en-US" sz="1600" u="none" strike="noStrike" kern="1200">
                          <a:solidFill>
                            <a:schemeClr val="dk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一级类</a:t>
                      </a:r>
                    </a:p>
                  </a:txBody>
                  <a:tcPr marL="19066" marR="19066" marT="190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2016125" rtl="0" eaLnBrk="1" fontAlgn="ctr" latinLnBrk="0" hangingPunct="1"/>
                      <a:r>
                        <a:rPr lang="zh-CN" altLang="en-US" sz="1600" u="none" strike="noStrike" kern="1200">
                          <a:solidFill>
                            <a:schemeClr val="dk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二级类</a:t>
                      </a:r>
                    </a:p>
                  </a:txBody>
                  <a:tcPr marL="19066" marR="19066" marT="190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2016125" rtl="0" eaLnBrk="1" fontAlgn="ctr" latinLnBrk="0" hangingPunct="1"/>
                      <a:r>
                        <a:rPr lang="zh-CN" altLang="en-US" sz="1600" u="none" strike="noStrike" kern="1200">
                          <a:solidFill>
                            <a:schemeClr val="dk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三级类</a:t>
                      </a:r>
                    </a:p>
                  </a:txBody>
                  <a:tcPr marL="19066" marR="19066" marT="190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3120395"/>
                  </a:ext>
                </a:extLst>
              </a:tr>
              <a:tr h="264239">
                <a:tc>
                  <a:txBody>
                    <a:bodyPr/>
                    <a:lstStyle/>
                    <a:p>
                      <a:pPr marL="0" algn="ctr" defTabSz="2016125" rtl="0" eaLnBrk="1" fontAlgn="ctr" latinLnBrk="0" hangingPunct="1"/>
                      <a:r>
                        <a:rPr lang="en-US" altLang="zh-CN" sz="1600" u="none" strike="noStrike" kern="1200">
                          <a:solidFill>
                            <a:schemeClr val="dk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</a:t>
                      </a:r>
                    </a:p>
                  </a:txBody>
                  <a:tcPr marL="19066" marR="19066" marT="190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2016125" rtl="0" eaLnBrk="1" fontAlgn="ctr" latinLnBrk="0" hangingPunct="1"/>
                      <a:r>
                        <a:rPr lang="zh-CN" altLang="en-US" sz="1600" u="none" strike="noStrike" kern="1200">
                          <a:solidFill>
                            <a:schemeClr val="dk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　</a:t>
                      </a:r>
                    </a:p>
                  </a:txBody>
                  <a:tcPr marL="19066" marR="19066" marT="190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2016125" rtl="0" eaLnBrk="1" fontAlgn="ctr" latinLnBrk="0" hangingPunct="1"/>
                      <a:r>
                        <a:rPr lang="zh-CN" altLang="en-US" sz="1600" u="none" strike="noStrike" kern="1200">
                          <a:solidFill>
                            <a:schemeClr val="dk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　</a:t>
                      </a:r>
                    </a:p>
                  </a:txBody>
                  <a:tcPr marL="19066" marR="19066" marT="190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2016125" rtl="0" eaLnBrk="1" fontAlgn="ctr" latinLnBrk="0" hangingPunct="1"/>
                      <a:r>
                        <a:rPr lang="zh-CN" altLang="en-US" sz="1600" u="none" strike="noStrike" kern="1200">
                          <a:solidFill>
                            <a:schemeClr val="dk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耕地</a:t>
                      </a:r>
                    </a:p>
                  </a:txBody>
                  <a:tcPr marL="19066" marR="19066" marT="190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2016125" rtl="0" eaLnBrk="1" fontAlgn="ctr" latinLnBrk="0" hangingPunct="1"/>
                      <a:r>
                        <a:rPr lang="en-US" altLang="zh-CN" sz="1600" u="none" strike="noStrike" kern="1200">
                          <a:solidFill>
                            <a:schemeClr val="dk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2.05 </a:t>
                      </a:r>
                    </a:p>
                  </a:txBody>
                  <a:tcPr marL="19066" marR="19066" marT="190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2016125" rtl="0" eaLnBrk="1" fontAlgn="ctr" latinLnBrk="0" hangingPunct="1"/>
                      <a:r>
                        <a:rPr lang="en-US" altLang="zh-CN" sz="1600" u="none" strike="noStrike" kern="1200">
                          <a:solidFill>
                            <a:schemeClr val="dk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0.48 </a:t>
                      </a:r>
                    </a:p>
                  </a:txBody>
                  <a:tcPr marL="19066" marR="19066" marT="190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41683371"/>
                  </a:ext>
                </a:extLst>
              </a:tr>
              <a:tr h="264239">
                <a:tc rowSpan="3">
                  <a:txBody>
                    <a:bodyPr/>
                    <a:lstStyle/>
                    <a:p>
                      <a:pPr marL="0" algn="ctr" defTabSz="2016125" rtl="0" eaLnBrk="1" fontAlgn="ctr" latinLnBrk="0" hangingPunct="1"/>
                      <a:r>
                        <a:rPr lang="en-US" altLang="zh-CN" sz="1600" u="none" strike="noStrike" kern="1200">
                          <a:solidFill>
                            <a:schemeClr val="dk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7</a:t>
                      </a:r>
                    </a:p>
                  </a:txBody>
                  <a:tcPr marL="19066" marR="19066" marT="190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2016125" rtl="0" eaLnBrk="1" fontAlgn="ctr" latinLnBrk="0" hangingPunct="1"/>
                      <a:r>
                        <a:rPr lang="zh-CN" altLang="en-US" sz="1600" u="none" strike="noStrike" kern="1200">
                          <a:solidFill>
                            <a:schemeClr val="dk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　</a:t>
                      </a:r>
                    </a:p>
                  </a:txBody>
                  <a:tcPr marL="19066" marR="19066" marT="190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2016125" rtl="0" eaLnBrk="1" fontAlgn="ctr" latinLnBrk="0" hangingPunct="1"/>
                      <a:r>
                        <a:rPr lang="zh-CN" altLang="en-US" sz="1600" u="none" strike="noStrike" kern="1200">
                          <a:solidFill>
                            <a:schemeClr val="dk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　</a:t>
                      </a:r>
                    </a:p>
                  </a:txBody>
                  <a:tcPr marL="19066" marR="19066" marT="190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2016125" rtl="0" eaLnBrk="1" fontAlgn="ctr" latinLnBrk="0" hangingPunct="1"/>
                      <a:r>
                        <a:rPr lang="zh-CN" altLang="en-US" sz="1600" u="none" strike="noStrike" kern="1200">
                          <a:solidFill>
                            <a:schemeClr val="dk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居住用地</a:t>
                      </a:r>
                    </a:p>
                  </a:txBody>
                  <a:tcPr marL="19066" marR="19066" marT="190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2016125" rtl="0" eaLnBrk="1" fontAlgn="ctr" latinLnBrk="0" hangingPunct="1"/>
                      <a:r>
                        <a:rPr lang="en-US" altLang="zh-CN" sz="1600" u="none" strike="noStrike" kern="1200">
                          <a:solidFill>
                            <a:schemeClr val="dk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18.65 </a:t>
                      </a:r>
                    </a:p>
                  </a:txBody>
                  <a:tcPr marL="19066" marR="19066" marT="190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2016125" rtl="0" eaLnBrk="1" fontAlgn="ctr" latinLnBrk="0" hangingPunct="1"/>
                      <a:r>
                        <a:rPr lang="en-US" altLang="zh-CN" sz="1600" u="none" strike="noStrike" kern="1200">
                          <a:solidFill>
                            <a:schemeClr val="dk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4.39 </a:t>
                      </a:r>
                    </a:p>
                  </a:txBody>
                  <a:tcPr marL="19066" marR="19066" marT="190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39903384"/>
                  </a:ext>
                </a:extLst>
              </a:tr>
              <a:tr h="264239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2016125" rtl="0" eaLnBrk="1" fontAlgn="ctr" latinLnBrk="0" hangingPunct="1"/>
                      <a:r>
                        <a:rPr lang="en-US" altLang="zh-CN" sz="1600" u="none" strike="noStrike" kern="1200">
                          <a:solidFill>
                            <a:schemeClr val="dk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701</a:t>
                      </a:r>
                    </a:p>
                  </a:txBody>
                  <a:tcPr marL="19066" marR="19066" marT="190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2016125" rtl="0" eaLnBrk="1" fontAlgn="ctr" latinLnBrk="0" hangingPunct="1"/>
                      <a:r>
                        <a:rPr lang="en-US" altLang="zh-CN" sz="1600" u="none" strike="noStrike" kern="1200">
                          <a:solidFill>
                            <a:schemeClr val="dk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70102</a:t>
                      </a:r>
                    </a:p>
                  </a:txBody>
                  <a:tcPr marL="19066" marR="19066" marT="190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2016125" rtl="0" eaLnBrk="1" fontAlgn="ctr" latinLnBrk="0" hangingPunct="1"/>
                      <a:r>
                        <a:rPr lang="zh-CN" altLang="en-US" sz="1600" u="none" strike="noStrike" kern="1200">
                          <a:solidFill>
                            <a:schemeClr val="dk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二类城镇住宅用地</a:t>
                      </a:r>
                    </a:p>
                  </a:txBody>
                  <a:tcPr marL="19066" marR="19066" marT="190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2016125" rtl="0" eaLnBrk="1" fontAlgn="ctr" latinLnBrk="0" hangingPunct="1"/>
                      <a:r>
                        <a:rPr lang="en-US" altLang="zh-CN" sz="1600" u="none" strike="noStrike" kern="1200">
                          <a:solidFill>
                            <a:schemeClr val="dk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8.01 </a:t>
                      </a:r>
                    </a:p>
                  </a:txBody>
                  <a:tcPr marL="19066" marR="19066" marT="190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2016125" rtl="0" eaLnBrk="1" fontAlgn="ctr" latinLnBrk="0" hangingPunct="1"/>
                      <a:r>
                        <a:rPr lang="en-US" altLang="zh-CN" sz="1600" u="none" strike="noStrike" kern="1200">
                          <a:solidFill>
                            <a:schemeClr val="dk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1.88 </a:t>
                      </a:r>
                    </a:p>
                  </a:txBody>
                  <a:tcPr marL="19066" marR="19066" marT="190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61116302"/>
                  </a:ext>
                </a:extLst>
              </a:tr>
              <a:tr h="264239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2016125" rtl="0" eaLnBrk="1" fontAlgn="ctr" latinLnBrk="0" hangingPunct="1"/>
                      <a:r>
                        <a:rPr lang="en-US" altLang="zh-CN" sz="1600" u="none" strike="noStrike" kern="1200">
                          <a:solidFill>
                            <a:schemeClr val="dk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703</a:t>
                      </a:r>
                    </a:p>
                  </a:txBody>
                  <a:tcPr marL="19066" marR="19066" marT="190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2016125" rtl="0" eaLnBrk="1" fontAlgn="ctr" latinLnBrk="0" hangingPunct="1"/>
                      <a:r>
                        <a:rPr lang="zh-CN" altLang="en-US" sz="1600" u="none" strike="noStrike" kern="1200">
                          <a:solidFill>
                            <a:schemeClr val="dk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　</a:t>
                      </a:r>
                    </a:p>
                  </a:txBody>
                  <a:tcPr marL="19066" marR="19066" marT="190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2016125" rtl="0" eaLnBrk="1" fontAlgn="ctr" latinLnBrk="0" hangingPunct="1"/>
                      <a:r>
                        <a:rPr lang="zh-CN" altLang="en-US" sz="1600" u="none" strike="noStrike" kern="1200">
                          <a:solidFill>
                            <a:schemeClr val="dk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农村宅基地</a:t>
                      </a:r>
                    </a:p>
                  </a:txBody>
                  <a:tcPr marL="19066" marR="19066" marT="190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2016125" rtl="0" eaLnBrk="1" fontAlgn="ctr" latinLnBrk="0" hangingPunct="1"/>
                      <a:r>
                        <a:rPr lang="en-US" altLang="zh-CN" sz="1600" u="none" strike="noStrike" kern="1200">
                          <a:solidFill>
                            <a:schemeClr val="dk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10.64 </a:t>
                      </a:r>
                    </a:p>
                  </a:txBody>
                  <a:tcPr marL="19066" marR="19066" marT="190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2016125" rtl="0" eaLnBrk="1" fontAlgn="ctr" latinLnBrk="0" hangingPunct="1"/>
                      <a:r>
                        <a:rPr lang="en-US" altLang="zh-CN" sz="1600" u="none" strike="noStrike" kern="1200">
                          <a:solidFill>
                            <a:schemeClr val="dk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2.50 </a:t>
                      </a:r>
                    </a:p>
                  </a:txBody>
                  <a:tcPr marL="19066" marR="19066" marT="190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10899216"/>
                  </a:ext>
                </a:extLst>
              </a:tr>
              <a:tr h="414760">
                <a:tc rowSpan="4">
                  <a:txBody>
                    <a:bodyPr/>
                    <a:lstStyle/>
                    <a:p>
                      <a:pPr marL="0" algn="ctr" defTabSz="2016125" rtl="0" eaLnBrk="1" fontAlgn="ctr" latinLnBrk="0" hangingPunct="1"/>
                      <a:r>
                        <a:rPr lang="en-US" altLang="zh-CN" sz="1600" u="none" strike="noStrike" kern="1200">
                          <a:solidFill>
                            <a:schemeClr val="dk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8</a:t>
                      </a:r>
                    </a:p>
                  </a:txBody>
                  <a:tcPr marL="19066" marR="19066" marT="190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2016125" rtl="0" eaLnBrk="1" fontAlgn="ctr" latinLnBrk="0" hangingPunct="1"/>
                      <a:r>
                        <a:rPr lang="zh-CN" altLang="en-US" sz="1600" u="none" strike="noStrike" kern="1200">
                          <a:solidFill>
                            <a:schemeClr val="dk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　</a:t>
                      </a:r>
                    </a:p>
                  </a:txBody>
                  <a:tcPr marL="19066" marR="19066" marT="190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2016125" rtl="0" eaLnBrk="1" fontAlgn="ctr" latinLnBrk="0" hangingPunct="1"/>
                      <a:r>
                        <a:rPr lang="zh-CN" altLang="en-US" sz="1600" u="none" strike="noStrike" kern="1200">
                          <a:solidFill>
                            <a:schemeClr val="dk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　</a:t>
                      </a:r>
                    </a:p>
                  </a:txBody>
                  <a:tcPr marL="19066" marR="19066" marT="190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2016125" rtl="0" eaLnBrk="1" fontAlgn="ctr" latinLnBrk="0" hangingPunct="1"/>
                      <a:r>
                        <a:rPr lang="zh-CN" altLang="en-US" sz="1600" u="none" strike="noStrike" kern="1200">
                          <a:solidFill>
                            <a:schemeClr val="dk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公共管理与公共服务用地</a:t>
                      </a:r>
                    </a:p>
                  </a:txBody>
                  <a:tcPr marL="19066" marR="19066" marT="190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2016125" rtl="0" eaLnBrk="1" fontAlgn="ctr" latinLnBrk="0" hangingPunct="1"/>
                      <a:r>
                        <a:rPr lang="en-US" altLang="zh-CN" sz="1600" u="none" strike="noStrike" kern="1200">
                          <a:solidFill>
                            <a:schemeClr val="dk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10.40 </a:t>
                      </a:r>
                    </a:p>
                  </a:txBody>
                  <a:tcPr marL="19066" marR="19066" marT="190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2016125" rtl="0" eaLnBrk="1" fontAlgn="ctr" latinLnBrk="0" hangingPunct="1"/>
                      <a:r>
                        <a:rPr lang="en-US" altLang="zh-CN" sz="1600" u="none" strike="noStrike" kern="1200">
                          <a:solidFill>
                            <a:schemeClr val="dk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2.45 </a:t>
                      </a:r>
                    </a:p>
                  </a:txBody>
                  <a:tcPr marL="19066" marR="19066" marT="190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98349324"/>
                  </a:ext>
                </a:extLst>
              </a:tr>
              <a:tr h="264239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2016125" rtl="0" eaLnBrk="1" fontAlgn="ctr" latinLnBrk="0" hangingPunct="1"/>
                      <a:r>
                        <a:rPr lang="en-US" altLang="zh-CN" sz="1600" u="none" strike="noStrike" kern="1200">
                          <a:solidFill>
                            <a:schemeClr val="dk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801</a:t>
                      </a:r>
                    </a:p>
                  </a:txBody>
                  <a:tcPr marL="19066" marR="19066" marT="190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2016125" rtl="0" eaLnBrk="1" fontAlgn="ctr" latinLnBrk="0" hangingPunct="1"/>
                      <a:r>
                        <a:rPr lang="zh-CN" altLang="en-US" sz="1600" u="none" strike="noStrike" kern="1200">
                          <a:solidFill>
                            <a:schemeClr val="dk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　</a:t>
                      </a:r>
                    </a:p>
                  </a:txBody>
                  <a:tcPr marL="19066" marR="19066" marT="190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2016125" rtl="0" eaLnBrk="1" fontAlgn="ctr" latinLnBrk="0" hangingPunct="1"/>
                      <a:r>
                        <a:rPr lang="zh-CN" altLang="en-US" sz="1600" u="none" strike="noStrike" kern="1200">
                          <a:solidFill>
                            <a:schemeClr val="dk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机关团体用地</a:t>
                      </a:r>
                    </a:p>
                  </a:txBody>
                  <a:tcPr marL="19066" marR="19066" marT="190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2016125" rtl="0" eaLnBrk="1" fontAlgn="ctr" latinLnBrk="0" hangingPunct="1"/>
                      <a:r>
                        <a:rPr lang="en-US" altLang="zh-CN" sz="1600" u="none" strike="noStrike" kern="1200">
                          <a:solidFill>
                            <a:schemeClr val="dk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0.54 </a:t>
                      </a:r>
                    </a:p>
                  </a:txBody>
                  <a:tcPr marL="19066" marR="19066" marT="190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2016125" rtl="0" eaLnBrk="1" fontAlgn="ctr" latinLnBrk="0" hangingPunct="1"/>
                      <a:r>
                        <a:rPr lang="en-US" altLang="zh-CN" sz="1600" u="none" strike="noStrike" kern="1200">
                          <a:solidFill>
                            <a:schemeClr val="dk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0.13 </a:t>
                      </a:r>
                    </a:p>
                  </a:txBody>
                  <a:tcPr marL="19066" marR="19066" marT="190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63873821"/>
                  </a:ext>
                </a:extLst>
              </a:tr>
              <a:tr h="264239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2016125" rtl="0" eaLnBrk="1" fontAlgn="ctr" latinLnBrk="0" hangingPunct="1"/>
                      <a:r>
                        <a:rPr lang="en-US" altLang="zh-CN" sz="1600" u="none" strike="noStrike" kern="1200">
                          <a:solidFill>
                            <a:schemeClr val="dk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803</a:t>
                      </a:r>
                    </a:p>
                  </a:txBody>
                  <a:tcPr marL="19066" marR="19066" marT="190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2016125" rtl="0" eaLnBrk="1" fontAlgn="ctr" latinLnBrk="0" hangingPunct="1"/>
                      <a:r>
                        <a:rPr lang="zh-CN" altLang="en-US" sz="1600" u="none" strike="noStrike" kern="1200">
                          <a:solidFill>
                            <a:schemeClr val="dk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　</a:t>
                      </a:r>
                    </a:p>
                  </a:txBody>
                  <a:tcPr marL="19066" marR="19066" marT="190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2016125" rtl="0" eaLnBrk="1" fontAlgn="ctr" latinLnBrk="0" hangingPunct="1"/>
                      <a:r>
                        <a:rPr lang="zh-CN" altLang="en-US" sz="1600" u="none" strike="noStrike" kern="1200">
                          <a:solidFill>
                            <a:schemeClr val="dk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文化用地</a:t>
                      </a:r>
                    </a:p>
                  </a:txBody>
                  <a:tcPr marL="19066" marR="19066" marT="190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2016125" rtl="0" eaLnBrk="1" fontAlgn="ctr" latinLnBrk="0" hangingPunct="1"/>
                      <a:r>
                        <a:rPr lang="en-US" altLang="zh-CN" sz="1600" u="none" strike="noStrike" kern="1200">
                          <a:solidFill>
                            <a:schemeClr val="dk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1.35 </a:t>
                      </a:r>
                    </a:p>
                  </a:txBody>
                  <a:tcPr marL="19066" marR="19066" marT="190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2016125" rtl="0" eaLnBrk="1" fontAlgn="ctr" latinLnBrk="0" hangingPunct="1"/>
                      <a:r>
                        <a:rPr lang="en-US" altLang="zh-CN" sz="1600" u="none" strike="noStrike" kern="1200">
                          <a:solidFill>
                            <a:schemeClr val="dk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0.32 </a:t>
                      </a:r>
                    </a:p>
                  </a:txBody>
                  <a:tcPr marL="19066" marR="19066" marT="190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01694664"/>
                  </a:ext>
                </a:extLst>
              </a:tr>
              <a:tr h="264239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2016125" rtl="0" eaLnBrk="1" fontAlgn="ctr" latinLnBrk="0" hangingPunct="1"/>
                      <a:r>
                        <a:rPr lang="en-US" altLang="zh-CN" sz="1600" u="none" strike="noStrike" kern="1200">
                          <a:solidFill>
                            <a:schemeClr val="dk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806</a:t>
                      </a:r>
                    </a:p>
                  </a:txBody>
                  <a:tcPr marL="19066" marR="19066" marT="190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2016125" rtl="0" eaLnBrk="1" fontAlgn="ctr" latinLnBrk="0" hangingPunct="1"/>
                      <a:r>
                        <a:rPr lang="en-US" altLang="zh-CN" sz="1600" u="none" strike="noStrike" kern="1200">
                          <a:solidFill>
                            <a:schemeClr val="dk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80601</a:t>
                      </a:r>
                    </a:p>
                  </a:txBody>
                  <a:tcPr marL="19066" marR="19066" marT="190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2016125" rtl="0" eaLnBrk="1" fontAlgn="ctr" latinLnBrk="0" hangingPunct="1"/>
                      <a:r>
                        <a:rPr lang="zh-CN" altLang="en-US" sz="1600" u="none" strike="noStrike" kern="1200">
                          <a:solidFill>
                            <a:schemeClr val="dk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医院用地</a:t>
                      </a:r>
                    </a:p>
                  </a:txBody>
                  <a:tcPr marL="19066" marR="19066" marT="190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2016125" rtl="0" eaLnBrk="1" fontAlgn="ctr" latinLnBrk="0" hangingPunct="1"/>
                      <a:r>
                        <a:rPr lang="en-US" altLang="zh-CN" sz="1600" u="none" strike="noStrike" kern="1200">
                          <a:solidFill>
                            <a:schemeClr val="dk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8.51 </a:t>
                      </a:r>
                    </a:p>
                  </a:txBody>
                  <a:tcPr marL="19066" marR="19066" marT="190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2016125" rtl="0" eaLnBrk="1" fontAlgn="ctr" latinLnBrk="0" hangingPunct="1"/>
                      <a:r>
                        <a:rPr lang="en-US" altLang="zh-CN" sz="1600" u="none" strike="noStrike" kern="1200">
                          <a:solidFill>
                            <a:schemeClr val="dk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2.00 </a:t>
                      </a:r>
                    </a:p>
                  </a:txBody>
                  <a:tcPr marL="19066" marR="19066" marT="190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43040181"/>
                  </a:ext>
                </a:extLst>
              </a:tr>
              <a:tr h="264239">
                <a:tc rowSpan="2">
                  <a:txBody>
                    <a:bodyPr/>
                    <a:lstStyle/>
                    <a:p>
                      <a:pPr marL="0" algn="ctr" defTabSz="2016125" rtl="0" eaLnBrk="1" fontAlgn="ctr" latinLnBrk="0" hangingPunct="1"/>
                      <a:r>
                        <a:rPr lang="en-US" altLang="zh-CN" sz="1600" u="none" strike="noStrike" kern="1200">
                          <a:solidFill>
                            <a:schemeClr val="dk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9</a:t>
                      </a:r>
                    </a:p>
                  </a:txBody>
                  <a:tcPr marL="19066" marR="19066" marT="190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2016125" rtl="0" eaLnBrk="1" fontAlgn="ctr" latinLnBrk="0" hangingPunct="1"/>
                      <a:r>
                        <a:rPr lang="zh-CN" altLang="en-US" sz="1600" u="none" strike="noStrike" kern="1200">
                          <a:solidFill>
                            <a:schemeClr val="dk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　</a:t>
                      </a:r>
                    </a:p>
                  </a:txBody>
                  <a:tcPr marL="19066" marR="19066" marT="190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2016125" rtl="0" eaLnBrk="1" fontAlgn="ctr" latinLnBrk="0" hangingPunct="1"/>
                      <a:r>
                        <a:rPr lang="zh-CN" altLang="en-US" sz="1600" u="none" strike="noStrike" kern="1200">
                          <a:solidFill>
                            <a:schemeClr val="dk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　</a:t>
                      </a:r>
                    </a:p>
                  </a:txBody>
                  <a:tcPr marL="19066" marR="19066" marT="190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2016125" rtl="0" eaLnBrk="1" fontAlgn="ctr" latinLnBrk="0" hangingPunct="1"/>
                      <a:r>
                        <a:rPr lang="zh-CN" altLang="en-US" sz="1600" u="none" strike="noStrike" kern="1200">
                          <a:solidFill>
                            <a:schemeClr val="dk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商业服务业设施用地</a:t>
                      </a:r>
                    </a:p>
                  </a:txBody>
                  <a:tcPr marL="19066" marR="19066" marT="190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2016125" rtl="0" eaLnBrk="1" fontAlgn="ctr" latinLnBrk="0" hangingPunct="1"/>
                      <a:r>
                        <a:rPr lang="en-US" altLang="zh-CN" sz="1600" u="none" strike="noStrike" kern="1200">
                          <a:solidFill>
                            <a:schemeClr val="dk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37.72 </a:t>
                      </a:r>
                    </a:p>
                  </a:txBody>
                  <a:tcPr marL="19066" marR="19066" marT="190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2016125" rtl="0" eaLnBrk="1" fontAlgn="ctr" latinLnBrk="0" hangingPunct="1"/>
                      <a:r>
                        <a:rPr lang="en-US" altLang="zh-CN" sz="1600" u="none" strike="noStrike" kern="1200">
                          <a:solidFill>
                            <a:schemeClr val="dk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8.87 </a:t>
                      </a:r>
                    </a:p>
                  </a:txBody>
                  <a:tcPr marL="19066" marR="19066" marT="190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47726642"/>
                  </a:ext>
                </a:extLst>
              </a:tr>
              <a:tr h="264239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2016125" rtl="0" eaLnBrk="1" fontAlgn="ctr" latinLnBrk="0" hangingPunct="1"/>
                      <a:r>
                        <a:rPr lang="en-US" altLang="zh-CN" sz="1600" u="none" strike="noStrike" kern="1200">
                          <a:solidFill>
                            <a:schemeClr val="dk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901</a:t>
                      </a:r>
                    </a:p>
                  </a:txBody>
                  <a:tcPr marL="19066" marR="19066" marT="190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2016125" rtl="0" eaLnBrk="1" fontAlgn="ctr" latinLnBrk="0" hangingPunct="1"/>
                      <a:r>
                        <a:rPr lang="zh-CN" altLang="en-US" sz="1600" u="none" strike="noStrike" kern="1200">
                          <a:solidFill>
                            <a:schemeClr val="dk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　</a:t>
                      </a:r>
                    </a:p>
                  </a:txBody>
                  <a:tcPr marL="19066" marR="19066" marT="190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2016125" rtl="0" eaLnBrk="1" fontAlgn="ctr" latinLnBrk="0" hangingPunct="1"/>
                      <a:r>
                        <a:rPr lang="zh-CN" altLang="en-US" sz="1600" u="none" strike="noStrike" kern="1200">
                          <a:solidFill>
                            <a:schemeClr val="dk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商业用地</a:t>
                      </a:r>
                    </a:p>
                  </a:txBody>
                  <a:tcPr marL="19066" marR="19066" marT="190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2016125" rtl="0" eaLnBrk="1" fontAlgn="ctr" latinLnBrk="0" hangingPunct="1"/>
                      <a:r>
                        <a:rPr lang="en-US" altLang="zh-CN" sz="1600" u="none" strike="noStrike" kern="1200">
                          <a:solidFill>
                            <a:schemeClr val="dk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37.72 </a:t>
                      </a:r>
                    </a:p>
                  </a:txBody>
                  <a:tcPr marL="19066" marR="19066" marT="190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2016125" rtl="0" eaLnBrk="1" fontAlgn="ctr" latinLnBrk="0" hangingPunct="1"/>
                      <a:r>
                        <a:rPr lang="en-US" altLang="zh-CN" sz="1600" u="none" strike="noStrike" kern="1200">
                          <a:solidFill>
                            <a:schemeClr val="dk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8.87 </a:t>
                      </a:r>
                    </a:p>
                  </a:txBody>
                  <a:tcPr marL="19066" marR="19066" marT="190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46450235"/>
                  </a:ext>
                </a:extLst>
              </a:tr>
              <a:tr h="264239">
                <a:tc rowSpan="2">
                  <a:txBody>
                    <a:bodyPr/>
                    <a:lstStyle/>
                    <a:p>
                      <a:pPr marL="0" algn="ctr" defTabSz="2016125" rtl="0" eaLnBrk="1" fontAlgn="ctr" latinLnBrk="0" hangingPunct="1"/>
                      <a:r>
                        <a:rPr lang="en-US" altLang="zh-CN" sz="1600" u="none" strike="noStrike" kern="1200">
                          <a:solidFill>
                            <a:schemeClr val="dk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10</a:t>
                      </a:r>
                    </a:p>
                  </a:txBody>
                  <a:tcPr marL="19066" marR="19066" marT="190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2016125" rtl="0" eaLnBrk="1" fontAlgn="ctr" latinLnBrk="0" hangingPunct="1"/>
                      <a:r>
                        <a:rPr lang="zh-CN" altLang="en-US" sz="1600" u="none" strike="noStrike" kern="1200">
                          <a:solidFill>
                            <a:schemeClr val="dk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　</a:t>
                      </a:r>
                    </a:p>
                  </a:txBody>
                  <a:tcPr marL="19066" marR="19066" marT="190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2016125" rtl="0" eaLnBrk="1" fontAlgn="ctr" latinLnBrk="0" hangingPunct="1"/>
                      <a:r>
                        <a:rPr lang="zh-CN" altLang="en-US" sz="1600" u="none" strike="noStrike" kern="1200">
                          <a:solidFill>
                            <a:schemeClr val="dk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　</a:t>
                      </a:r>
                    </a:p>
                  </a:txBody>
                  <a:tcPr marL="19066" marR="19066" marT="190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2016125" rtl="0" eaLnBrk="1" fontAlgn="ctr" latinLnBrk="0" hangingPunct="1"/>
                      <a:r>
                        <a:rPr lang="zh-CN" altLang="en-US" sz="1600" u="none" strike="noStrike" kern="1200">
                          <a:solidFill>
                            <a:schemeClr val="dk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工矿用地</a:t>
                      </a:r>
                    </a:p>
                  </a:txBody>
                  <a:tcPr marL="19066" marR="19066" marT="190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2016125" rtl="0" eaLnBrk="1" fontAlgn="ctr" latinLnBrk="0" hangingPunct="1"/>
                      <a:r>
                        <a:rPr lang="en-US" altLang="zh-CN" sz="1600" u="none" strike="noStrike" kern="1200">
                          <a:solidFill>
                            <a:schemeClr val="dk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6.00 </a:t>
                      </a:r>
                    </a:p>
                  </a:txBody>
                  <a:tcPr marL="19066" marR="19066" marT="190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2016125" rtl="0" eaLnBrk="1" fontAlgn="ctr" latinLnBrk="0" hangingPunct="1"/>
                      <a:r>
                        <a:rPr lang="en-US" altLang="zh-CN" sz="1600" u="none" strike="noStrike" kern="1200">
                          <a:solidFill>
                            <a:schemeClr val="dk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1.41 </a:t>
                      </a:r>
                    </a:p>
                  </a:txBody>
                  <a:tcPr marL="19066" marR="19066" marT="190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36608753"/>
                  </a:ext>
                </a:extLst>
              </a:tr>
              <a:tr h="264239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2016125" rtl="0" eaLnBrk="1" fontAlgn="ctr" latinLnBrk="0" hangingPunct="1"/>
                      <a:r>
                        <a:rPr lang="zh-CN" altLang="en-US" sz="1600" u="none" strike="noStrike" kern="1200">
                          <a:solidFill>
                            <a:schemeClr val="dk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　</a:t>
                      </a:r>
                    </a:p>
                  </a:txBody>
                  <a:tcPr marL="19066" marR="19066" marT="190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2016125" rtl="0" eaLnBrk="1" fontAlgn="ctr" latinLnBrk="0" hangingPunct="1"/>
                      <a:r>
                        <a:rPr lang="en-US" altLang="zh-CN" sz="1600" u="none" strike="noStrike" kern="1200">
                          <a:solidFill>
                            <a:schemeClr val="dk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100101</a:t>
                      </a:r>
                    </a:p>
                  </a:txBody>
                  <a:tcPr marL="19066" marR="19066" marT="190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2016125" rtl="0" eaLnBrk="1" fontAlgn="ctr" latinLnBrk="0" hangingPunct="1"/>
                      <a:r>
                        <a:rPr lang="zh-CN" altLang="en-US" sz="1600" u="none" strike="noStrike" kern="1200">
                          <a:solidFill>
                            <a:schemeClr val="dk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一类工业用地</a:t>
                      </a:r>
                    </a:p>
                  </a:txBody>
                  <a:tcPr marL="19066" marR="19066" marT="190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2016125" rtl="0" eaLnBrk="1" fontAlgn="ctr" latinLnBrk="0" hangingPunct="1"/>
                      <a:r>
                        <a:rPr lang="en-US" altLang="zh-CN" sz="1600" u="none" strike="noStrike" kern="1200">
                          <a:solidFill>
                            <a:schemeClr val="dk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6.00 </a:t>
                      </a:r>
                    </a:p>
                  </a:txBody>
                  <a:tcPr marL="19066" marR="19066" marT="190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2016125" rtl="0" eaLnBrk="1" fontAlgn="ctr" latinLnBrk="0" hangingPunct="1"/>
                      <a:r>
                        <a:rPr lang="en-US" altLang="zh-CN" sz="1600" u="none" strike="noStrike" kern="1200">
                          <a:solidFill>
                            <a:schemeClr val="dk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1.41 </a:t>
                      </a:r>
                    </a:p>
                  </a:txBody>
                  <a:tcPr marL="19066" marR="19066" marT="190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30869961"/>
                  </a:ext>
                </a:extLst>
              </a:tr>
              <a:tr h="264239">
                <a:tc rowSpan="2">
                  <a:txBody>
                    <a:bodyPr/>
                    <a:lstStyle/>
                    <a:p>
                      <a:pPr marL="0" algn="ctr" defTabSz="2016125" rtl="0" eaLnBrk="1" fontAlgn="ctr" latinLnBrk="0" hangingPunct="1"/>
                      <a:r>
                        <a:rPr lang="en-US" altLang="zh-CN" sz="1600" u="none" strike="noStrike" kern="1200">
                          <a:solidFill>
                            <a:schemeClr val="dk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11</a:t>
                      </a:r>
                    </a:p>
                  </a:txBody>
                  <a:tcPr marL="19066" marR="19066" marT="190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2016125" rtl="0" eaLnBrk="1" fontAlgn="ctr" latinLnBrk="0" hangingPunct="1"/>
                      <a:r>
                        <a:rPr lang="zh-CN" altLang="en-US" sz="1600" u="none" strike="noStrike" kern="1200">
                          <a:solidFill>
                            <a:schemeClr val="dk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　</a:t>
                      </a:r>
                    </a:p>
                  </a:txBody>
                  <a:tcPr marL="19066" marR="19066" marT="190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2016125" rtl="0" eaLnBrk="1" fontAlgn="ctr" latinLnBrk="0" hangingPunct="1"/>
                      <a:r>
                        <a:rPr lang="zh-CN" altLang="en-US" sz="1600" u="none" strike="noStrike" kern="1200">
                          <a:solidFill>
                            <a:schemeClr val="dk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　</a:t>
                      </a:r>
                    </a:p>
                  </a:txBody>
                  <a:tcPr marL="19066" marR="19066" marT="190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2016125" rtl="0" eaLnBrk="1" fontAlgn="ctr" latinLnBrk="0" hangingPunct="1"/>
                      <a:r>
                        <a:rPr lang="zh-CN" altLang="en-US" sz="1600" u="none" strike="noStrike" kern="1200">
                          <a:solidFill>
                            <a:schemeClr val="dk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物流仓储用地</a:t>
                      </a:r>
                    </a:p>
                  </a:txBody>
                  <a:tcPr marL="19066" marR="19066" marT="190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2016125" rtl="0" eaLnBrk="1" fontAlgn="ctr" latinLnBrk="0" hangingPunct="1"/>
                      <a:r>
                        <a:rPr lang="en-US" altLang="zh-CN" sz="1600" u="none" strike="noStrike" kern="1200">
                          <a:solidFill>
                            <a:schemeClr val="dk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89.15 </a:t>
                      </a:r>
                    </a:p>
                  </a:txBody>
                  <a:tcPr marL="19066" marR="19066" marT="190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2016125" rtl="0" eaLnBrk="1" fontAlgn="ctr" latinLnBrk="0" hangingPunct="1"/>
                      <a:r>
                        <a:rPr lang="en-US" altLang="zh-CN" sz="1600" u="none" strike="noStrike" kern="1200">
                          <a:solidFill>
                            <a:schemeClr val="dk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20.97 </a:t>
                      </a:r>
                    </a:p>
                  </a:txBody>
                  <a:tcPr marL="19066" marR="19066" marT="190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84392266"/>
                  </a:ext>
                </a:extLst>
              </a:tr>
              <a:tr h="264239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2016125" rtl="0" eaLnBrk="1" fontAlgn="ctr" latinLnBrk="0" hangingPunct="1"/>
                      <a:r>
                        <a:rPr lang="en-US" altLang="zh-CN" sz="1600" u="none" strike="noStrike" kern="1200">
                          <a:solidFill>
                            <a:schemeClr val="dk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1101</a:t>
                      </a:r>
                    </a:p>
                  </a:txBody>
                  <a:tcPr marL="19066" marR="19066" marT="190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2016125" rtl="0" eaLnBrk="1" fontAlgn="ctr" latinLnBrk="0" hangingPunct="1"/>
                      <a:r>
                        <a:rPr lang="en-US" altLang="zh-CN" sz="1600" u="none" strike="noStrike" kern="1200">
                          <a:solidFill>
                            <a:schemeClr val="dk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110101</a:t>
                      </a:r>
                    </a:p>
                  </a:txBody>
                  <a:tcPr marL="19066" marR="19066" marT="190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2016125" rtl="0" eaLnBrk="1" fontAlgn="ctr" latinLnBrk="0" hangingPunct="1"/>
                      <a:r>
                        <a:rPr lang="zh-CN" altLang="en-US" sz="1600" u="none" strike="noStrike" kern="1200">
                          <a:solidFill>
                            <a:schemeClr val="dk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一类物流仓储用地</a:t>
                      </a:r>
                    </a:p>
                  </a:txBody>
                  <a:tcPr marL="19066" marR="19066" marT="190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2016125" rtl="0" eaLnBrk="1" fontAlgn="ctr" latinLnBrk="0" hangingPunct="1"/>
                      <a:r>
                        <a:rPr lang="en-US" altLang="zh-CN" sz="1600" u="none" strike="noStrike" kern="1200">
                          <a:solidFill>
                            <a:schemeClr val="dk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89.15 </a:t>
                      </a:r>
                    </a:p>
                  </a:txBody>
                  <a:tcPr marL="19066" marR="19066" marT="190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2016125" rtl="0" eaLnBrk="1" fontAlgn="ctr" latinLnBrk="0" hangingPunct="1"/>
                      <a:r>
                        <a:rPr lang="en-US" altLang="zh-CN" sz="1600" u="none" strike="noStrike" kern="1200">
                          <a:solidFill>
                            <a:schemeClr val="dk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20.97 </a:t>
                      </a:r>
                    </a:p>
                  </a:txBody>
                  <a:tcPr marL="19066" marR="19066" marT="190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18800185"/>
                  </a:ext>
                </a:extLst>
              </a:tr>
              <a:tr h="264239">
                <a:tc rowSpan="5">
                  <a:txBody>
                    <a:bodyPr/>
                    <a:lstStyle/>
                    <a:p>
                      <a:pPr marL="0" algn="ctr" defTabSz="2016125" rtl="0" eaLnBrk="1" fontAlgn="ctr" latinLnBrk="0" hangingPunct="1"/>
                      <a:r>
                        <a:rPr lang="en-US" altLang="zh-CN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12</a:t>
                      </a:r>
                    </a:p>
                  </a:txBody>
                  <a:tcPr marL="19066" marR="19066" marT="190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2016125" rtl="0" eaLnBrk="1" fontAlgn="ctr" latinLnBrk="0" hangingPunct="1"/>
                      <a:r>
                        <a:rPr lang="zh-CN" altLang="en-US" sz="1600" u="none" strike="noStrike" kern="1200">
                          <a:solidFill>
                            <a:schemeClr val="dk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　</a:t>
                      </a:r>
                    </a:p>
                  </a:txBody>
                  <a:tcPr marL="19066" marR="19066" marT="190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2016125" rtl="0" eaLnBrk="1" fontAlgn="ctr" latinLnBrk="0" hangingPunct="1"/>
                      <a:r>
                        <a:rPr lang="zh-CN" altLang="en-US" sz="1600" u="none" strike="noStrike" kern="1200">
                          <a:solidFill>
                            <a:schemeClr val="dk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　</a:t>
                      </a:r>
                    </a:p>
                  </a:txBody>
                  <a:tcPr marL="19066" marR="19066" marT="190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2016125" rtl="0" eaLnBrk="1" fontAlgn="ctr" latinLnBrk="0" hangingPunct="1"/>
                      <a:r>
                        <a:rPr lang="zh-CN" altLang="en-US" sz="1600" u="none" strike="noStrike" kern="1200">
                          <a:solidFill>
                            <a:schemeClr val="dk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交通运输用地</a:t>
                      </a:r>
                    </a:p>
                  </a:txBody>
                  <a:tcPr marL="19066" marR="19066" marT="190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2016125" rtl="0" eaLnBrk="1" fontAlgn="ctr" latinLnBrk="0" hangingPunct="1"/>
                      <a:r>
                        <a:rPr lang="en-US" altLang="zh-CN" sz="1600" u="none" strike="noStrike" kern="1200">
                          <a:solidFill>
                            <a:schemeClr val="dk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138.57 </a:t>
                      </a:r>
                    </a:p>
                  </a:txBody>
                  <a:tcPr marL="19066" marR="19066" marT="190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2016125" rtl="0" eaLnBrk="1" fontAlgn="ctr" latinLnBrk="0" hangingPunct="1"/>
                      <a:r>
                        <a:rPr lang="en-US" altLang="zh-CN" sz="1600" u="none" strike="noStrike" kern="1200">
                          <a:solidFill>
                            <a:schemeClr val="dk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32.59 </a:t>
                      </a:r>
                    </a:p>
                  </a:txBody>
                  <a:tcPr marL="19066" marR="19066" marT="190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05816427"/>
                  </a:ext>
                </a:extLst>
              </a:tr>
              <a:tr h="264239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2016125" rtl="0" eaLnBrk="1" fontAlgn="ctr" latinLnBrk="0" hangingPunct="1"/>
                      <a:r>
                        <a:rPr lang="en-US" altLang="zh-CN" sz="1600" u="none" strike="noStrike" kern="1200">
                          <a:solidFill>
                            <a:schemeClr val="dk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1207</a:t>
                      </a:r>
                    </a:p>
                  </a:txBody>
                  <a:tcPr marL="19066" marR="19066" marT="190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2016125" rtl="0" eaLnBrk="1" fontAlgn="ctr" latinLnBrk="0" hangingPunct="1"/>
                      <a:r>
                        <a:rPr lang="zh-CN" altLang="en-US" sz="1600" u="none" strike="noStrike" kern="1200">
                          <a:solidFill>
                            <a:schemeClr val="dk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　</a:t>
                      </a:r>
                    </a:p>
                  </a:txBody>
                  <a:tcPr marL="19066" marR="19066" marT="190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2016125" rtl="0" eaLnBrk="1" fontAlgn="ctr" latinLnBrk="0" hangingPunct="1"/>
                      <a:r>
                        <a:rPr lang="zh-CN" altLang="en-US" sz="1600" u="none" strike="noStrike" kern="1200">
                          <a:solidFill>
                            <a:schemeClr val="dk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城镇道路用地</a:t>
                      </a:r>
                    </a:p>
                  </a:txBody>
                  <a:tcPr marL="19066" marR="19066" marT="190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2016125" rtl="0" eaLnBrk="1" fontAlgn="ctr" latinLnBrk="0" hangingPunct="1"/>
                      <a:r>
                        <a:rPr lang="en-US" altLang="zh-CN" sz="1600" u="none" strike="noStrike" kern="1200">
                          <a:solidFill>
                            <a:schemeClr val="dk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68.06 </a:t>
                      </a:r>
                    </a:p>
                  </a:txBody>
                  <a:tcPr marL="19066" marR="19066" marT="190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2016125" rtl="0" eaLnBrk="1" fontAlgn="ctr" latinLnBrk="0" hangingPunct="1"/>
                      <a:r>
                        <a:rPr lang="en-US" altLang="zh-CN" sz="1600" u="none" strike="noStrike" kern="1200">
                          <a:solidFill>
                            <a:schemeClr val="dk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16.01 </a:t>
                      </a:r>
                    </a:p>
                  </a:txBody>
                  <a:tcPr marL="19066" marR="19066" marT="190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08698205"/>
                  </a:ext>
                </a:extLst>
              </a:tr>
              <a:tr h="264239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0" algn="ctr" defTabSz="2016125" rtl="0" eaLnBrk="1" fontAlgn="ctr" latinLnBrk="0" hangingPunct="1"/>
                      <a:r>
                        <a:rPr lang="en-US" altLang="zh-CN" sz="1600" u="none" strike="noStrike" kern="1200">
                          <a:solidFill>
                            <a:schemeClr val="dk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1208</a:t>
                      </a:r>
                    </a:p>
                  </a:txBody>
                  <a:tcPr marL="19066" marR="19066" marT="190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2016125" rtl="0" eaLnBrk="1" fontAlgn="ctr" latinLnBrk="0" hangingPunct="1"/>
                      <a:r>
                        <a:rPr lang="en-US" altLang="zh-CN" sz="1600" u="none" strike="noStrike" kern="1200">
                          <a:solidFill>
                            <a:schemeClr val="dk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120801</a:t>
                      </a:r>
                    </a:p>
                  </a:txBody>
                  <a:tcPr marL="19066" marR="19066" marT="190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2016125" rtl="0" eaLnBrk="1" fontAlgn="ctr" latinLnBrk="0" hangingPunct="1"/>
                      <a:r>
                        <a:rPr lang="zh-CN" altLang="en-US" sz="1600" u="none" strike="noStrike" kern="1200">
                          <a:solidFill>
                            <a:schemeClr val="dk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对外交通场站用地</a:t>
                      </a:r>
                    </a:p>
                  </a:txBody>
                  <a:tcPr marL="19066" marR="19066" marT="190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2016125" rtl="0" eaLnBrk="1" fontAlgn="ctr" latinLnBrk="0" hangingPunct="1"/>
                      <a:r>
                        <a:rPr lang="en-US" altLang="zh-CN" sz="1600" u="none" strike="noStrike" kern="1200">
                          <a:solidFill>
                            <a:schemeClr val="dk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68.70 </a:t>
                      </a:r>
                    </a:p>
                  </a:txBody>
                  <a:tcPr marL="19066" marR="19066" marT="190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2016125" rtl="0" eaLnBrk="1" fontAlgn="ctr" latinLnBrk="0" hangingPunct="1"/>
                      <a:r>
                        <a:rPr lang="en-US" altLang="zh-CN" sz="1600" u="none" strike="noStrike" kern="1200">
                          <a:solidFill>
                            <a:schemeClr val="dk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16.16 </a:t>
                      </a:r>
                    </a:p>
                  </a:txBody>
                  <a:tcPr marL="19066" marR="19066" marT="190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84063978"/>
                  </a:ext>
                </a:extLst>
              </a:tr>
              <a:tr h="264239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2016125" rtl="0" eaLnBrk="1" fontAlgn="ctr" latinLnBrk="0" hangingPunct="1"/>
                      <a:r>
                        <a:rPr lang="en-US" altLang="zh-CN" sz="1600" u="none" strike="noStrike" kern="1200">
                          <a:solidFill>
                            <a:schemeClr val="dk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120802</a:t>
                      </a:r>
                    </a:p>
                  </a:txBody>
                  <a:tcPr marL="19066" marR="19066" marT="190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2016125" rtl="0" eaLnBrk="1" fontAlgn="ctr" latinLnBrk="0" hangingPunct="1"/>
                      <a:r>
                        <a:rPr lang="zh-CN" altLang="en-US" sz="1600" u="none" strike="noStrike" kern="1200">
                          <a:solidFill>
                            <a:schemeClr val="dk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公共交通场站用地</a:t>
                      </a:r>
                    </a:p>
                  </a:txBody>
                  <a:tcPr marL="19066" marR="19066" marT="190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2016125" rtl="0" eaLnBrk="1" fontAlgn="ctr" latinLnBrk="0" hangingPunct="1"/>
                      <a:r>
                        <a:rPr lang="en-US" altLang="zh-CN" sz="1600" u="none" strike="noStrike" kern="1200">
                          <a:solidFill>
                            <a:schemeClr val="dk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0.31 </a:t>
                      </a:r>
                    </a:p>
                  </a:txBody>
                  <a:tcPr marL="19066" marR="19066" marT="190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2016125" rtl="0" eaLnBrk="1" fontAlgn="ctr" latinLnBrk="0" hangingPunct="1"/>
                      <a:r>
                        <a:rPr lang="en-US" altLang="zh-CN" sz="1600" u="none" strike="noStrike" kern="1200">
                          <a:solidFill>
                            <a:schemeClr val="dk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0.07 </a:t>
                      </a:r>
                    </a:p>
                  </a:txBody>
                  <a:tcPr marL="19066" marR="19066" marT="190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41783926"/>
                  </a:ext>
                </a:extLst>
              </a:tr>
              <a:tr h="264239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2016125" rtl="0" eaLnBrk="1" fontAlgn="ctr" latinLnBrk="0" hangingPunct="1"/>
                      <a:r>
                        <a:rPr lang="en-US" altLang="zh-CN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120803</a:t>
                      </a:r>
                    </a:p>
                  </a:txBody>
                  <a:tcPr marL="19066" marR="19066" marT="190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2016125" rtl="0" eaLnBrk="1" fontAlgn="ctr" latinLnBrk="0" hangingPunct="1"/>
                      <a:r>
                        <a:rPr lang="zh-CN" altLang="en-US" sz="1600" u="none" strike="noStrike" kern="1200">
                          <a:solidFill>
                            <a:schemeClr val="dk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社会停车场用地</a:t>
                      </a:r>
                    </a:p>
                  </a:txBody>
                  <a:tcPr marL="19066" marR="19066" marT="190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2016125" rtl="0" eaLnBrk="1" fontAlgn="ctr" latinLnBrk="0" hangingPunct="1"/>
                      <a:r>
                        <a:rPr lang="en-US" altLang="zh-CN" sz="1600" u="none" strike="noStrike" kern="1200">
                          <a:solidFill>
                            <a:schemeClr val="dk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1.81 </a:t>
                      </a:r>
                    </a:p>
                  </a:txBody>
                  <a:tcPr marL="19066" marR="19066" marT="190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2016125" rtl="0" eaLnBrk="1" fontAlgn="ctr" latinLnBrk="0" hangingPunct="1"/>
                      <a:r>
                        <a:rPr lang="en-US" altLang="zh-CN" sz="1600" u="none" strike="noStrike" kern="1200">
                          <a:solidFill>
                            <a:schemeClr val="dk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0.43 </a:t>
                      </a:r>
                    </a:p>
                  </a:txBody>
                  <a:tcPr marL="19066" marR="19066" marT="190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42746123"/>
                  </a:ext>
                </a:extLst>
              </a:tr>
              <a:tr h="264239">
                <a:tc rowSpan="4">
                  <a:txBody>
                    <a:bodyPr/>
                    <a:lstStyle/>
                    <a:p>
                      <a:pPr marL="0" algn="ctr" defTabSz="2016125" rtl="0" eaLnBrk="1" fontAlgn="ctr" latinLnBrk="0" hangingPunct="1"/>
                      <a:r>
                        <a:rPr lang="en-US" altLang="zh-CN" sz="1600" u="none" strike="noStrike" kern="1200">
                          <a:solidFill>
                            <a:schemeClr val="dk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13</a:t>
                      </a:r>
                    </a:p>
                  </a:txBody>
                  <a:tcPr marL="19066" marR="19066" marT="190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2016125" rtl="0" eaLnBrk="1" fontAlgn="ctr" latinLnBrk="0" hangingPunct="1"/>
                      <a:r>
                        <a:rPr lang="zh-CN" altLang="en-US" sz="1600" u="none" strike="noStrike" kern="1200">
                          <a:solidFill>
                            <a:schemeClr val="dk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　</a:t>
                      </a:r>
                    </a:p>
                  </a:txBody>
                  <a:tcPr marL="19066" marR="19066" marT="190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2016125" rtl="0" eaLnBrk="1" fontAlgn="ctr" latinLnBrk="0" hangingPunct="1"/>
                      <a:r>
                        <a:rPr lang="zh-CN" altLang="en-US" sz="1600" u="none" strike="noStrike" kern="1200">
                          <a:solidFill>
                            <a:schemeClr val="dk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　</a:t>
                      </a:r>
                    </a:p>
                  </a:txBody>
                  <a:tcPr marL="19066" marR="19066" marT="190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2016125" rtl="0" eaLnBrk="1" fontAlgn="ctr" latinLnBrk="0" hangingPunct="1"/>
                      <a:r>
                        <a:rPr lang="zh-CN" altLang="en-US" sz="1600" u="none" strike="noStrike" kern="1200">
                          <a:solidFill>
                            <a:schemeClr val="dk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公用设施用地</a:t>
                      </a:r>
                    </a:p>
                  </a:txBody>
                  <a:tcPr marL="19066" marR="19066" marT="190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2016125" rtl="0" eaLnBrk="1" fontAlgn="ctr" latinLnBrk="0" hangingPunct="1"/>
                      <a:r>
                        <a:rPr lang="en-US" altLang="zh-CN" sz="1600" u="none" strike="noStrike" kern="1200">
                          <a:solidFill>
                            <a:schemeClr val="dk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2.03 </a:t>
                      </a:r>
                    </a:p>
                  </a:txBody>
                  <a:tcPr marL="19066" marR="19066" marT="190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2016125" rtl="0" eaLnBrk="1" fontAlgn="ctr" latinLnBrk="0" hangingPunct="1"/>
                      <a:r>
                        <a:rPr lang="en-US" altLang="zh-CN" sz="1600" u="none" strike="noStrike" kern="1200">
                          <a:solidFill>
                            <a:schemeClr val="dk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0.48 </a:t>
                      </a:r>
                    </a:p>
                  </a:txBody>
                  <a:tcPr marL="19066" marR="19066" marT="190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67705037"/>
                  </a:ext>
                </a:extLst>
              </a:tr>
              <a:tr h="264239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2016125" rtl="0" eaLnBrk="1" fontAlgn="ctr" latinLnBrk="0" hangingPunct="1"/>
                      <a:r>
                        <a:rPr lang="en-US" altLang="zh-CN" sz="1600" u="none" strike="noStrike" kern="1200">
                          <a:solidFill>
                            <a:schemeClr val="dk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1303</a:t>
                      </a:r>
                    </a:p>
                  </a:txBody>
                  <a:tcPr marL="19066" marR="19066" marT="190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2016125" rtl="0" eaLnBrk="1" fontAlgn="ctr" latinLnBrk="0" hangingPunct="1"/>
                      <a:r>
                        <a:rPr lang="zh-CN" altLang="en-US" sz="1600" u="none" strike="noStrike" kern="1200">
                          <a:solidFill>
                            <a:schemeClr val="dk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　</a:t>
                      </a:r>
                    </a:p>
                  </a:txBody>
                  <a:tcPr marL="19066" marR="19066" marT="190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2016125" rtl="0" eaLnBrk="1" fontAlgn="ctr" latinLnBrk="0" hangingPunct="1"/>
                      <a:r>
                        <a:rPr lang="zh-CN" altLang="en-US" sz="1600" u="none" strike="noStrike" kern="1200">
                          <a:solidFill>
                            <a:schemeClr val="dk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供电用地</a:t>
                      </a:r>
                    </a:p>
                  </a:txBody>
                  <a:tcPr marL="19066" marR="19066" marT="190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2016125" rtl="0" eaLnBrk="1" fontAlgn="ctr" latinLnBrk="0" hangingPunct="1"/>
                      <a:r>
                        <a:rPr lang="en-US" altLang="zh-CN" sz="1600" u="none" strike="noStrike" kern="1200">
                          <a:solidFill>
                            <a:schemeClr val="dk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0.90 </a:t>
                      </a:r>
                    </a:p>
                  </a:txBody>
                  <a:tcPr marL="19066" marR="19066" marT="190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2016125" rtl="0" eaLnBrk="1" fontAlgn="ctr" latinLnBrk="0" hangingPunct="1"/>
                      <a:r>
                        <a:rPr lang="en-US" altLang="zh-CN" sz="1600" u="none" strike="noStrike" kern="1200">
                          <a:solidFill>
                            <a:schemeClr val="dk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0.21 </a:t>
                      </a:r>
                    </a:p>
                  </a:txBody>
                  <a:tcPr marL="19066" marR="19066" marT="190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17822677"/>
                  </a:ext>
                </a:extLst>
              </a:tr>
              <a:tr h="264239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2016125" rtl="0" eaLnBrk="1" fontAlgn="ctr" latinLnBrk="0" hangingPunct="1"/>
                      <a:r>
                        <a:rPr lang="en-US" altLang="zh-CN" sz="1600" u="none" strike="noStrike" kern="1200">
                          <a:solidFill>
                            <a:schemeClr val="dk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1309</a:t>
                      </a:r>
                    </a:p>
                  </a:txBody>
                  <a:tcPr marL="19066" marR="19066" marT="190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2016125" rtl="0" eaLnBrk="1" fontAlgn="ctr" latinLnBrk="0" hangingPunct="1"/>
                      <a:r>
                        <a:rPr lang="zh-CN" altLang="en-US" sz="1600" u="none" strike="noStrike" kern="1200">
                          <a:solidFill>
                            <a:schemeClr val="dk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　</a:t>
                      </a:r>
                    </a:p>
                  </a:txBody>
                  <a:tcPr marL="19066" marR="19066" marT="190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2016125" rtl="0" eaLnBrk="1" fontAlgn="ctr" latinLnBrk="0" hangingPunct="1"/>
                      <a:r>
                        <a:rPr lang="zh-CN" altLang="en-US" sz="1600" u="none" strike="noStrike" kern="1200">
                          <a:solidFill>
                            <a:schemeClr val="dk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环卫用地</a:t>
                      </a:r>
                    </a:p>
                  </a:txBody>
                  <a:tcPr marL="19066" marR="19066" marT="190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2016125" rtl="0" eaLnBrk="1" fontAlgn="ctr" latinLnBrk="0" hangingPunct="1"/>
                      <a:r>
                        <a:rPr lang="en-US" altLang="zh-CN" sz="1600" u="none" strike="noStrike" kern="1200">
                          <a:solidFill>
                            <a:schemeClr val="dk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0.27 </a:t>
                      </a:r>
                    </a:p>
                  </a:txBody>
                  <a:tcPr marL="19066" marR="19066" marT="190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2016125" rtl="0" eaLnBrk="1" fontAlgn="ctr" latinLnBrk="0" hangingPunct="1"/>
                      <a:r>
                        <a:rPr lang="en-US" altLang="zh-CN" sz="1600" u="none" strike="noStrike" kern="1200">
                          <a:solidFill>
                            <a:schemeClr val="dk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0.06 </a:t>
                      </a:r>
                    </a:p>
                  </a:txBody>
                  <a:tcPr marL="19066" marR="19066" marT="190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7316255"/>
                  </a:ext>
                </a:extLst>
              </a:tr>
              <a:tr h="264239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2016125" rtl="0" eaLnBrk="1" fontAlgn="ctr" latinLnBrk="0" hangingPunct="1"/>
                      <a:r>
                        <a:rPr lang="en-US" altLang="zh-CN" sz="1600" u="none" strike="noStrike" kern="1200">
                          <a:solidFill>
                            <a:schemeClr val="dk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1310</a:t>
                      </a:r>
                    </a:p>
                  </a:txBody>
                  <a:tcPr marL="19066" marR="19066" marT="190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2016125" rtl="0" eaLnBrk="1" fontAlgn="ctr" latinLnBrk="0" hangingPunct="1"/>
                      <a:r>
                        <a:rPr lang="zh-CN" altLang="en-US" sz="1600" u="none" strike="noStrike" kern="1200">
                          <a:solidFill>
                            <a:schemeClr val="dk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　</a:t>
                      </a:r>
                    </a:p>
                  </a:txBody>
                  <a:tcPr marL="19066" marR="19066" marT="190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2016125" rtl="0" eaLnBrk="1" fontAlgn="ctr" latinLnBrk="0" hangingPunct="1"/>
                      <a:r>
                        <a:rPr lang="zh-CN" altLang="en-US" sz="1600" u="none" strike="noStrike" kern="1200">
                          <a:solidFill>
                            <a:schemeClr val="dk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消防用地</a:t>
                      </a:r>
                    </a:p>
                  </a:txBody>
                  <a:tcPr marL="19066" marR="19066" marT="190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2016125" rtl="0" eaLnBrk="1" fontAlgn="ctr" latinLnBrk="0" hangingPunct="1"/>
                      <a:r>
                        <a:rPr lang="en-US" altLang="zh-CN" sz="1600" u="none" strike="noStrike" kern="1200">
                          <a:solidFill>
                            <a:schemeClr val="dk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0.86 </a:t>
                      </a:r>
                    </a:p>
                  </a:txBody>
                  <a:tcPr marL="19066" marR="19066" marT="190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2016125" rtl="0" eaLnBrk="1" fontAlgn="ctr" latinLnBrk="0" hangingPunct="1"/>
                      <a:r>
                        <a:rPr lang="en-US" altLang="zh-CN" sz="1600" u="none" strike="noStrike" kern="1200">
                          <a:solidFill>
                            <a:schemeClr val="dk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0.20 </a:t>
                      </a:r>
                    </a:p>
                  </a:txBody>
                  <a:tcPr marL="19066" marR="19066" marT="190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3502117"/>
                  </a:ext>
                </a:extLst>
              </a:tr>
              <a:tr h="264239">
                <a:tc rowSpan="3">
                  <a:txBody>
                    <a:bodyPr/>
                    <a:lstStyle/>
                    <a:p>
                      <a:pPr marL="0" algn="ctr" defTabSz="2016125" rtl="0" eaLnBrk="1" fontAlgn="ctr" latinLnBrk="0" hangingPunct="1"/>
                      <a:r>
                        <a:rPr lang="en-US" altLang="zh-CN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14</a:t>
                      </a:r>
                    </a:p>
                  </a:txBody>
                  <a:tcPr marL="19066" marR="19066" marT="190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2016125" rtl="0" eaLnBrk="1" fontAlgn="ctr" latinLnBrk="0" hangingPunct="1"/>
                      <a:r>
                        <a:rPr lang="zh-CN" altLang="en-US" sz="1600" u="none" strike="noStrike" kern="1200">
                          <a:solidFill>
                            <a:schemeClr val="dk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　</a:t>
                      </a:r>
                    </a:p>
                  </a:txBody>
                  <a:tcPr marL="19066" marR="19066" marT="190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2016125" rtl="0" eaLnBrk="1" fontAlgn="ctr" latinLnBrk="0" hangingPunct="1"/>
                      <a:r>
                        <a:rPr lang="zh-CN" altLang="en-US" sz="1600" u="none" strike="noStrike" kern="1200">
                          <a:solidFill>
                            <a:schemeClr val="dk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　</a:t>
                      </a:r>
                    </a:p>
                  </a:txBody>
                  <a:tcPr marL="19066" marR="19066" marT="190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2016125" rtl="0" eaLnBrk="1" fontAlgn="ctr" latinLnBrk="0" hangingPunct="1"/>
                      <a:r>
                        <a:rPr lang="zh-CN" altLang="en-US" sz="1600" u="none" strike="noStrike" kern="1200">
                          <a:solidFill>
                            <a:schemeClr val="dk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绿地与开敞空间用地</a:t>
                      </a:r>
                    </a:p>
                  </a:txBody>
                  <a:tcPr marL="19066" marR="19066" marT="190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2016125" rtl="0" eaLnBrk="1" fontAlgn="ctr" latinLnBrk="0" hangingPunct="1"/>
                      <a:r>
                        <a:rPr lang="en-US" altLang="zh-CN" sz="1600" u="none" strike="noStrike" kern="1200">
                          <a:solidFill>
                            <a:schemeClr val="dk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89.43 </a:t>
                      </a:r>
                    </a:p>
                  </a:txBody>
                  <a:tcPr marL="19066" marR="19066" marT="190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2016125" rtl="0" eaLnBrk="1" fontAlgn="ctr" latinLnBrk="0" hangingPunct="1"/>
                      <a:r>
                        <a:rPr lang="en-US" altLang="zh-CN" sz="1600" u="none" strike="noStrike" kern="1200">
                          <a:solidFill>
                            <a:schemeClr val="dk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21.03 </a:t>
                      </a:r>
                    </a:p>
                  </a:txBody>
                  <a:tcPr marL="19066" marR="19066" marT="190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20798890"/>
                  </a:ext>
                </a:extLst>
              </a:tr>
              <a:tr h="264239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2016125" rtl="0" eaLnBrk="1" fontAlgn="ctr" latinLnBrk="0" hangingPunct="1"/>
                      <a:r>
                        <a:rPr lang="en-US" altLang="zh-CN" sz="1600" u="none" strike="noStrike" kern="1200">
                          <a:solidFill>
                            <a:schemeClr val="dk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1401</a:t>
                      </a:r>
                    </a:p>
                  </a:txBody>
                  <a:tcPr marL="19066" marR="19066" marT="190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2016125" rtl="0" eaLnBrk="1" fontAlgn="ctr" latinLnBrk="0" hangingPunct="1"/>
                      <a:r>
                        <a:rPr lang="zh-CN" altLang="en-US" sz="1600" u="none" strike="noStrike" kern="1200">
                          <a:solidFill>
                            <a:schemeClr val="dk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　</a:t>
                      </a:r>
                    </a:p>
                  </a:txBody>
                  <a:tcPr marL="19066" marR="19066" marT="190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2016125" rtl="0" eaLnBrk="1" fontAlgn="ctr" latinLnBrk="0" hangingPunct="1"/>
                      <a:r>
                        <a:rPr lang="zh-CN" altLang="en-US" sz="1600" u="none" strike="noStrike" kern="1200">
                          <a:solidFill>
                            <a:schemeClr val="dk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公园绿地</a:t>
                      </a:r>
                    </a:p>
                  </a:txBody>
                  <a:tcPr marL="19066" marR="19066" marT="190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2016125" rtl="0" eaLnBrk="1" fontAlgn="ctr" latinLnBrk="0" hangingPunct="1"/>
                      <a:r>
                        <a:rPr lang="en-US" altLang="zh-CN" sz="1600" u="none" strike="noStrike" kern="1200">
                          <a:solidFill>
                            <a:schemeClr val="dk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29.05 </a:t>
                      </a:r>
                    </a:p>
                  </a:txBody>
                  <a:tcPr marL="19066" marR="19066" marT="190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2016125" rtl="0" eaLnBrk="1" fontAlgn="ctr" latinLnBrk="0" hangingPunct="1"/>
                      <a:r>
                        <a:rPr lang="en-US" altLang="zh-CN" sz="1600" u="none" strike="noStrike" kern="1200">
                          <a:solidFill>
                            <a:schemeClr val="dk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6.83 </a:t>
                      </a:r>
                    </a:p>
                  </a:txBody>
                  <a:tcPr marL="19066" marR="19066" marT="190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12263202"/>
                  </a:ext>
                </a:extLst>
              </a:tr>
              <a:tr h="264239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2016125" rtl="0" eaLnBrk="1" fontAlgn="ctr" latinLnBrk="0" hangingPunct="1"/>
                      <a:r>
                        <a:rPr lang="en-US" altLang="zh-CN" sz="1600" u="none" strike="noStrike" kern="1200">
                          <a:solidFill>
                            <a:schemeClr val="dk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1402</a:t>
                      </a:r>
                    </a:p>
                  </a:txBody>
                  <a:tcPr marL="19066" marR="19066" marT="190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2016125" rtl="0" eaLnBrk="1" fontAlgn="ctr" latinLnBrk="0" hangingPunct="1"/>
                      <a:r>
                        <a:rPr lang="zh-CN" altLang="en-US" sz="1600" u="none" strike="noStrike" kern="1200">
                          <a:solidFill>
                            <a:schemeClr val="dk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　</a:t>
                      </a:r>
                    </a:p>
                  </a:txBody>
                  <a:tcPr marL="19066" marR="19066" marT="190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2016125" rtl="0" eaLnBrk="1" fontAlgn="ctr" latinLnBrk="0" hangingPunct="1"/>
                      <a:r>
                        <a:rPr lang="zh-CN" altLang="en-US" sz="1600" u="none" strike="noStrike" kern="1200">
                          <a:solidFill>
                            <a:schemeClr val="dk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防护绿地</a:t>
                      </a:r>
                    </a:p>
                  </a:txBody>
                  <a:tcPr marL="19066" marR="19066" marT="190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2016125" rtl="0" eaLnBrk="1" fontAlgn="ctr" latinLnBrk="0" hangingPunct="1"/>
                      <a:r>
                        <a:rPr lang="en-US" altLang="zh-CN" sz="1600" u="none" strike="noStrike" kern="1200">
                          <a:solidFill>
                            <a:schemeClr val="dk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60.38 </a:t>
                      </a:r>
                    </a:p>
                  </a:txBody>
                  <a:tcPr marL="19066" marR="19066" marT="190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2016125" rtl="0" eaLnBrk="1" fontAlgn="ctr" latinLnBrk="0" hangingPunct="1"/>
                      <a:r>
                        <a:rPr lang="en-US" altLang="zh-CN" sz="1600" u="none" strike="noStrike" kern="1200">
                          <a:solidFill>
                            <a:schemeClr val="dk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14.20 </a:t>
                      </a:r>
                    </a:p>
                  </a:txBody>
                  <a:tcPr marL="19066" marR="19066" marT="190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68652265"/>
                  </a:ext>
                </a:extLst>
              </a:tr>
              <a:tr h="264239">
                <a:tc>
                  <a:txBody>
                    <a:bodyPr/>
                    <a:lstStyle/>
                    <a:p>
                      <a:pPr marL="0" algn="ctr" defTabSz="2016125" rtl="0" eaLnBrk="1" fontAlgn="ctr" latinLnBrk="0" hangingPunct="1"/>
                      <a:r>
                        <a:rPr lang="en-US" altLang="zh-CN" sz="1600" u="none" strike="noStrike" kern="1200">
                          <a:solidFill>
                            <a:schemeClr val="dk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15</a:t>
                      </a:r>
                    </a:p>
                  </a:txBody>
                  <a:tcPr marL="19066" marR="19066" marT="190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2016125" rtl="0" eaLnBrk="1" fontAlgn="ctr" latinLnBrk="0" hangingPunct="1"/>
                      <a:r>
                        <a:rPr lang="en-US" altLang="zh-CN" sz="1600" u="none" strike="noStrike" kern="1200">
                          <a:solidFill>
                            <a:schemeClr val="dk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1501</a:t>
                      </a:r>
                    </a:p>
                  </a:txBody>
                  <a:tcPr marL="19066" marR="19066" marT="190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2016125" rtl="0" eaLnBrk="1" fontAlgn="ctr" latinLnBrk="0" hangingPunct="1"/>
                      <a:r>
                        <a:rPr lang="zh-CN" altLang="en-US" sz="1600" u="none" strike="noStrike" kern="1200">
                          <a:solidFill>
                            <a:schemeClr val="dk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　</a:t>
                      </a:r>
                    </a:p>
                  </a:txBody>
                  <a:tcPr marL="19066" marR="19066" marT="190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2016125" rtl="0" eaLnBrk="1" fontAlgn="ctr" latinLnBrk="0" hangingPunct="1"/>
                      <a:r>
                        <a:rPr lang="zh-CN" altLang="en-US" sz="1600" u="none" strike="noStrike" kern="1200">
                          <a:solidFill>
                            <a:schemeClr val="dk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军事设施用地</a:t>
                      </a:r>
                    </a:p>
                  </a:txBody>
                  <a:tcPr marL="19066" marR="19066" marT="190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2016125" rtl="0" eaLnBrk="1" fontAlgn="ctr" latinLnBrk="0" hangingPunct="1"/>
                      <a:r>
                        <a:rPr lang="en-US" altLang="zh-CN" sz="1600" u="none" strike="noStrike" kern="1200">
                          <a:solidFill>
                            <a:schemeClr val="dk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10.23 </a:t>
                      </a:r>
                    </a:p>
                  </a:txBody>
                  <a:tcPr marL="19066" marR="19066" marT="190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2016125" rtl="0" eaLnBrk="1" fontAlgn="ctr" latinLnBrk="0" hangingPunct="1"/>
                      <a:r>
                        <a:rPr lang="en-US" altLang="zh-CN" sz="1600" u="none" strike="noStrike" kern="1200">
                          <a:solidFill>
                            <a:schemeClr val="dk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2.41 </a:t>
                      </a:r>
                    </a:p>
                  </a:txBody>
                  <a:tcPr marL="19066" marR="19066" marT="190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83840892"/>
                  </a:ext>
                </a:extLst>
              </a:tr>
              <a:tr h="264239">
                <a:tc>
                  <a:txBody>
                    <a:bodyPr/>
                    <a:lstStyle/>
                    <a:p>
                      <a:pPr marL="0" algn="ctr" defTabSz="2016125" rtl="0" eaLnBrk="1" fontAlgn="ctr" latinLnBrk="0" hangingPunct="1"/>
                      <a:r>
                        <a:rPr lang="en-US" altLang="zh-CN" sz="1600" u="none" strike="noStrike" kern="1200">
                          <a:solidFill>
                            <a:schemeClr val="dk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16</a:t>
                      </a:r>
                    </a:p>
                  </a:txBody>
                  <a:tcPr marL="19066" marR="19066" marT="190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2016125" rtl="0" eaLnBrk="1" fontAlgn="ctr" latinLnBrk="0" hangingPunct="1"/>
                      <a:r>
                        <a:rPr lang="zh-CN" altLang="en-US" sz="1600" u="none" strike="noStrike" kern="1200">
                          <a:solidFill>
                            <a:schemeClr val="dk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　</a:t>
                      </a:r>
                    </a:p>
                  </a:txBody>
                  <a:tcPr marL="19066" marR="19066" marT="190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2016125" rtl="0" eaLnBrk="1" fontAlgn="ctr" latinLnBrk="0" hangingPunct="1"/>
                      <a:r>
                        <a:rPr lang="zh-CN" altLang="en-US" sz="1600" u="none" strike="noStrike" kern="1200">
                          <a:solidFill>
                            <a:schemeClr val="dk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　</a:t>
                      </a:r>
                    </a:p>
                  </a:txBody>
                  <a:tcPr marL="19066" marR="19066" marT="190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2016125" rtl="0" eaLnBrk="1" fontAlgn="ctr" latinLnBrk="0" hangingPunct="1"/>
                      <a:r>
                        <a:rPr lang="zh-CN" altLang="en-US" sz="1600" u="none" strike="noStrike" kern="1200">
                          <a:solidFill>
                            <a:schemeClr val="dk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留白用地</a:t>
                      </a:r>
                    </a:p>
                  </a:txBody>
                  <a:tcPr marL="19066" marR="19066" marT="190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2016125" rtl="0" eaLnBrk="1" fontAlgn="ctr" latinLnBrk="0" hangingPunct="1"/>
                      <a:r>
                        <a:rPr lang="en-US" altLang="zh-CN" sz="1600" u="none" strike="noStrike" kern="1200">
                          <a:solidFill>
                            <a:schemeClr val="dk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17.94 </a:t>
                      </a:r>
                    </a:p>
                  </a:txBody>
                  <a:tcPr marL="19066" marR="19066" marT="190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2016125" rtl="0" eaLnBrk="1" fontAlgn="ctr" latinLnBrk="0" hangingPunct="1"/>
                      <a:r>
                        <a:rPr lang="en-US" altLang="zh-CN" sz="1600" u="none" strike="noStrike" kern="1200">
                          <a:solidFill>
                            <a:schemeClr val="dk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4.22 </a:t>
                      </a:r>
                    </a:p>
                  </a:txBody>
                  <a:tcPr marL="19066" marR="19066" marT="190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93660699"/>
                  </a:ext>
                </a:extLst>
              </a:tr>
              <a:tr h="264239">
                <a:tc>
                  <a:txBody>
                    <a:bodyPr/>
                    <a:lstStyle/>
                    <a:p>
                      <a:pPr marL="0" algn="ctr" defTabSz="2016125" rtl="0" eaLnBrk="1" fontAlgn="ctr" latinLnBrk="0" hangingPunct="1"/>
                      <a:r>
                        <a:rPr lang="en-US" altLang="zh-CN" sz="1600" u="none" strike="noStrike" kern="1200">
                          <a:solidFill>
                            <a:schemeClr val="dk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17</a:t>
                      </a:r>
                    </a:p>
                  </a:txBody>
                  <a:tcPr marL="19066" marR="19066" marT="190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2016125" rtl="0" eaLnBrk="1" fontAlgn="ctr" latinLnBrk="0" hangingPunct="1"/>
                      <a:r>
                        <a:rPr lang="en-US" altLang="zh-CN" sz="1600" u="none" strike="noStrike" kern="1200">
                          <a:solidFill>
                            <a:schemeClr val="dk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1701</a:t>
                      </a:r>
                    </a:p>
                  </a:txBody>
                  <a:tcPr marL="19066" marR="19066" marT="190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2016125" rtl="0" eaLnBrk="1" fontAlgn="ctr" latinLnBrk="0" hangingPunct="1"/>
                      <a:r>
                        <a:rPr lang="zh-CN" altLang="en-US" sz="1600" u="none" strike="noStrike" kern="1200">
                          <a:solidFill>
                            <a:schemeClr val="dk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　</a:t>
                      </a:r>
                    </a:p>
                  </a:txBody>
                  <a:tcPr marL="19066" marR="19066" marT="190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2016125" rtl="0" eaLnBrk="1" fontAlgn="ctr" latinLnBrk="0" hangingPunct="1"/>
                      <a:r>
                        <a:rPr lang="zh-CN" altLang="en-US" sz="1600" u="none" strike="noStrike" kern="1200">
                          <a:solidFill>
                            <a:schemeClr val="dk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河流水面</a:t>
                      </a:r>
                    </a:p>
                  </a:txBody>
                  <a:tcPr marL="19066" marR="19066" marT="190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2016125" rtl="0" eaLnBrk="1" fontAlgn="ctr" latinLnBrk="0" hangingPunct="1"/>
                      <a:r>
                        <a:rPr lang="en-US" altLang="zh-CN" sz="1600" u="none" strike="noStrike" kern="1200">
                          <a:solidFill>
                            <a:schemeClr val="dk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3.00 </a:t>
                      </a:r>
                    </a:p>
                  </a:txBody>
                  <a:tcPr marL="19066" marR="19066" marT="190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2016125" rtl="0" eaLnBrk="1" fontAlgn="ctr" latinLnBrk="0" hangingPunct="1"/>
                      <a:r>
                        <a:rPr lang="en-US" altLang="zh-CN" sz="1600" u="none" strike="noStrike" kern="1200">
                          <a:solidFill>
                            <a:schemeClr val="dk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0.71 </a:t>
                      </a:r>
                    </a:p>
                  </a:txBody>
                  <a:tcPr marL="19066" marR="19066" marT="190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34323904"/>
                  </a:ext>
                </a:extLst>
              </a:tr>
              <a:tr h="264239">
                <a:tc gridSpan="4">
                  <a:txBody>
                    <a:bodyPr/>
                    <a:lstStyle/>
                    <a:p>
                      <a:pPr marL="0" algn="ctr" defTabSz="2016125" rtl="0" eaLnBrk="1" fontAlgn="ctr" latinLnBrk="0" hangingPunct="1"/>
                      <a:r>
                        <a:rPr lang="zh-CN" altLang="en-US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总用地面积</a:t>
                      </a:r>
                    </a:p>
                  </a:txBody>
                  <a:tcPr marL="19066" marR="19066" marT="190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2016125" rtl="0" eaLnBrk="1" fontAlgn="ctr" latinLnBrk="0" hangingPunct="1"/>
                      <a:r>
                        <a:rPr lang="en-US" altLang="zh-CN" sz="1600" u="none" strike="noStrike" kern="1200">
                          <a:solidFill>
                            <a:schemeClr val="dk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425.17 </a:t>
                      </a:r>
                    </a:p>
                  </a:txBody>
                  <a:tcPr marL="19066" marR="19066" marT="190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2016125" rtl="0" eaLnBrk="1" fontAlgn="ctr" latinLnBrk="0" hangingPunct="1"/>
                      <a:r>
                        <a:rPr lang="en-US" altLang="zh-CN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100.00 </a:t>
                      </a:r>
                    </a:p>
                  </a:txBody>
                  <a:tcPr marL="19066" marR="19066" marT="190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36318032"/>
                  </a:ext>
                </a:extLst>
              </a:tr>
            </a:tbl>
          </a:graphicData>
        </a:graphic>
      </p:graphicFrame>
      <p:graphicFrame>
        <p:nvGraphicFramePr>
          <p:cNvPr id="22" name="表格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9172589"/>
              </p:ext>
            </p:extLst>
          </p:nvPr>
        </p:nvGraphicFramePr>
        <p:xfrm>
          <a:off x="12488577" y="20777727"/>
          <a:ext cx="14682243" cy="860617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61688">
                  <a:extLst>
                    <a:ext uri="{9D8B030D-6E8A-4147-A177-3AD203B41FA5}">
                      <a16:colId xmlns:a16="http://schemas.microsoft.com/office/drawing/2014/main" val="524665601"/>
                    </a:ext>
                  </a:extLst>
                </a:gridCol>
                <a:gridCol w="1361688">
                  <a:extLst>
                    <a:ext uri="{9D8B030D-6E8A-4147-A177-3AD203B41FA5}">
                      <a16:colId xmlns:a16="http://schemas.microsoft.com/office/drawing/2014/main" val="3176620280"/>
                    </a:ext>
                  </a:extLst>
                </a:gridCol>
                <a:gridCol w="3278130">
                  <a:extLst>
                    <a:ext uri="{9D8B030D-6E8A-4147-A177-3AD203B41FA5}">
                      <a16:colId xmlns:a16="http://schemas.microsoft.com/office/drawing/2014/main" val="4241851766"/>
                    </a:ext>
                  </a:extLst>
                </a:gridCol>
                <a:gridCol w="3278130">
                  <a:extLst>
                    <a:ext uri="{9D8B030D-6E8A-4147-A177-3AD203B41FA5}">
                      <a16:colId xmlns:a16="http://schemas.microsoft.com/office/drawing/2014/main" val="724842553"/>
                    </a:ext>
                  </a:extLst>
                </a:gridCol>
                <a:gridCol w="2698152">
                  <a:extLst>
                    <a:ext uri="{9D8B030D-6E8A-4147-A177-3AD203B41FA5}">
                      <a16:colId xmlns:a16="http://schemas.microsoft.com/office/drawing/2014/main" val="2752225396"/>
                    </a:ext>
                  </a:extLst>
                </a:gridCol>
                <a:gridCol w="2704455">
                  <a:extLst>
                    <a:ext uri="{9D8B030D-6E8A-4147-A177-3AD203B41FA5}">
                      <a16:colId xmlns:a16="http://schemas.microsoft.com/office/drawing/2014/main" val="331185157"/>
                    </a:ext>
                  </a:extLst>
                </a:gridCol>
              </a:tblGrid>
              <a:tr h="268943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zh-CN" altLang="en-US" sz="1600" u="none" strike="noStrike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用地代码</a:t>
                      </a:r>
                      <a:endParaRPr lang="zh-CN" altLang="en-US" sz="16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9066" marR="19066" marT="190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zh-CN" altLang="en-US" sz="1600" u="none" strike="noStrike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用地名称</a:t>
                      </a:r>
                      <a:endParaRPr lang="zh-CN" altLang="en-US" sz="16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9066" marR="19066" marT="190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zh-CN" altLang="en-US" sz="1600" u="none" strike="noStrike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用地面积</a:t>
                      </a:r>
                      <a:r>
                        <a:rPr lang="en-US" altLang="zh-CN" sz="1600" u="none" strike="noStrike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(</a:t>
                      </a:r>
                      <a:r>
                        <a:rPr lang="af-ZA" sz="1600" u="none" strike="noStrike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hm²)</a:t>
                      </a:r>
                      <a:endParaRPr lang="af-ZA" sz="16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9066" marR="19066" marT="190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zh-CN" altLang="en-US" sz="1600" u="none" strike="noStrike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占国土空间比例（</a:t>
                      </a:r>
                      <a:r>
                        <a:rPr lang="en-US" altLang="zh-CN" sz="1600" u="none" strike="noStrike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%</a:t>
                      </a:r>
                      <a:r>
                        <a:rPr lang="zh-CN" altLang="en-US" sz="1600" u="none" strike="noStrike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）</a:t>
                      </a:r>
                      <a:endParaRPr lang="zh-CN" altLang="en-US" sz="16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9066" marR="19066" marT="190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55172206"/>
                  </a:ext>
                </a:extLst>
              </a:tr>
              <a:tr h="268943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u="none" strike="noStrike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一级类</a:t>
                      </a:r>
                      <a:endParaRPr lang="zh-CN" altLang="en-US" sz="16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9066" marR="19066" marT="190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u="none" strike="noStrike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二级类</a:t>
                      </a:r>
                      <a:endParaRPr lang="zh-CN" altLang="en-US" sz="16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9066" marR="19066" marT="190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u="none" strike="noStrike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三级类</a:t>
                      </a:r>
                      <a:endParaRPr lang="zh-CN" altLang="en-US" sz="16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9066" marR="19066" marT="190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2724242"/>
                  </a:ext>
                </a:extLst>
              </a:tr>
              <a:tr h="268943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7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9066" marR="19066" marT="190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u="none" strike="noStrike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　</a:t>
                      </a:r>
                      <a:endParaRPr lang="zh-CN" altLang="en-US" sz="16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9066" marR="19066" marT="190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u="none" strike="noStrike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　</a:t>
                      </a:r>
                      <a:endParaRPr lang="zh-CN" altLang="en-US" sz="16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9066" marR="19066" marT="190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u="none" strike="noStrike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居住用地</a:t>
                      </a:r>
                      <a:endParaRPr lang="zh-CN" altLang="en-US" sz="16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9066" marR="19066" marT="190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20.57 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9066" marR="19066" marT="190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4.84 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9066" marR="19066" marT="190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82728007"/>
                  </a:ext>
                </a:extLst>
              </a:tr>
              <a:tr h="268943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701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9066" marR="19066" marT="190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70102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9066" marR="19066" marT="190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u="none" strike="noStrike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二类城镇住宅用地</a:t>
                      </a:r>
                      <a:endParaRPr lang="zh-CN" altLang="en-US" sz="16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9066" marR="19066" marT="190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14.14 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9066" marR="19066" marT="190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3.33 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9066" marR="19066" marT="190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75424926"/>
                  </a:ext>
                </a:extLst>
              </a:tr>
              <a:tr h="268943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703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9066" marR="19066" marT="190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u="none" strike="noStrike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　</a:t>
                      </a:r>
                      <a:endParaRPr lang="zh-CN" altLang="en-US" sz="16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9066" marR="19066" marT="190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u="none" strike="noStrike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农村宅基地</a:t>
                      </a:r>
                      <a:endParaRPr lang="zh-CN" altLang="en-US" sz="16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9066" marR="19066" marT="190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6.43 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9066" marR="19066" marT="190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1.51 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9066" marR="19066" marT="190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41219191"/>
                  </a:ext>
                </a:extLst>
              </a:tr>
              <a:tr h="268943">
                <a:tc rowSpan="7"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8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9066" marR="19066" marT="190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u="none" strike="noStrike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　</a:t>
                      </a:r>
                      <a:endParaRPr lang="zh-CN" altLang="en-US" sz="16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9066" marR="19066" marT="190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u="none" strike="noStrike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　</a:t>
                      </a:r>
                      <a:endParaRPr lang="zh-CN" altLang="en-US" sz="16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9066" marR="19066" marT="190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u="none" strike="noStrike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公共管理与公共服务用地</a:t>
                      </a:r>
                      <a:endParaRPr lang="zh-CN" altLang="en-US" sz="16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9066" marR="19066" marT="190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17.56 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9066" marR="19066" marT="190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4.13 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9066" marR="19066" marT="190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48327751"/>
                  </a:ext>
                </a:extLst>
              </a:tr>
              <a:tr h="268943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801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9066" marR="19066" marT="190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u="none" strike="noStrike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　</a:t>
                      </a:r>
                      <a:endParaRPr lang="zh-CN" altLang="en-US" sz="16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9066" marR="19066" marT="190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u="none" strike="noStrike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机关团体用地</a:t>
                      </a:r>
                      <a:endParaRPr lang="zh-CN" altLang="en-US" sz="16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9066" marR="19066" marT="190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0.54 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9066" marR="19066" marT="190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0.13 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9066" marR="19066" marT="190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336428"/>
                  </a:ext>
                </a:extLst>
              </a:tr>
              <a:tr h="268943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803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9066" marR="19066" marT="190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u="none" strike="noStrike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　</a:t>
                      </a:r>
                      <a:endParaRPr lang="zh-CN" altLang="en-US" sz="16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9066" marR="19066" marT="190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u="none" strike="noStrike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文化用地</a:t>
                      </a:r>
                      <a:endParaRPr lang="zh-CN" altLang="en-US" sz="16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9066" marR="19066" marT="190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1.70 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9066" marR="19066" marT="190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0.40 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9066" marR="19066" marT="190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880248"/>
                  </a:ext>
                </a:extLst>
              </a:tr>
              <a:tr h="268943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804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9066" marR="19066" marT="190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80405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9066" marR="19066" marT="190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u="none" strike="noStrike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中小学用地</a:t>
                      </a:r>
                      <a:endParaRPr lang="zh-CN" altLang="en-US" sz="16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9066" marR="19066" marT="190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5.08 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9066" marR="19066" marT="190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1.19 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9066" marR="19066" marT="190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6717405"/>
                  </a:ext>
                </a:extLst>
              </a:tr>
              <a:tr h="268943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805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9066" marR="19066" marT="190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u="none" strike="noStrike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　</a:t>
                      </a:r>
                      <a:endParaRPr lang="zh-CN" altLang="en-US" sz="16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9066" marR="19066" marT="190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u="none" strike="noStrike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体育用地</a:t>
                      </a:r>
                      <a:endParaRPr lang="zh-CN" altLang="en-US" sz="16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9066" marR="19066" marT="190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1.01 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9066" marR="19066" marT="190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0.24 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9066" marR="19066" marT="190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08318467"/>
                  </a:ext>
                </a:extLst>
              </a:tr>
              <a:tr h="268943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806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9066" marR="19066" marT="190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u="none" strike="noStrike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　</a:t>
                      </a:r>
                      <a:endParaRPr lang="zh-CN" altLang="en-US" sz="16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9066" marR="19066" marT="190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u="none" strike="noStrike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医院用地</a:t>
                      </a:r>
                      <a:endParaRPr lang="zh-CN" altLang="en-US" sz="16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9066" marR="19066" marT="190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8.88 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9066" marR="19066" marT="190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2.09 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9066" marR="19066" marT="190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26942832"/>
                  </a:ext>
                </a:extLst>
              </a:tr>
              <a:tr h="268943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807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9066" marR="19066" marT="190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u="none" strike="noStrike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　</a:t>
                      </a:r>
                      <a:endParaRPr lang="zh-CN" altLang="en-US" sz="16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9066" marR="19066" marT="190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社会福利用地</a:t>
                      </a:r>
                      <a:endParaRPr lang="zh-CN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9066" marR="19066" marT="190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0.35 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9066" marR="19066" marT="190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0.08 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9066" marR="19066" marT="190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11932844"/>
                  </a:ext>
                </a:extLst>
              </a:tr>
              <a:tr h="268943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9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9066" marR="19066" marT="190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u="none" strike="noStrike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　</a:t>
                      </a:r>
                      <a:endParaRPr lang="zh-CN" altLang="en-US" sz="16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9066" marR="19066" marT="190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u="none" strike="noStrike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　</a:t>
                      </a:r>
                      <a:endParaRPr lang="zh-CN" altLang="en-US" sz="16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9066" marR="19066" marT="190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u="none" strike="noStrike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商业服务业设施用地</a:t>
                      </a:r>
                      <a:endParaRPr lang="zh-CN" altLang="en-US" sz="16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9066" marR="19066" marT="190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61.73 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9066" marR="19066" marT="190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14.52 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9066" marR="19066" marT="190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85444598"/>
                  </a:ext>
                </a:extLst>
              </a:tr>
              <a:tr h="268943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901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9066" marR="19066" marT="190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u="none" strike="noStrike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　</a:t>
                      </a:r>
                      <a:endParaRPr lang="zh-CN" altLang="en-US" sz="16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9066" marR="19066" marT="190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u="none" strike="noStrike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商业用地</a:t>
                      </a:r>
                      <a:endParaRPr lang="zh-CN" altLang="en-US" sz="16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9066" marR="19066" marT="190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61.73 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9066" marR="19066" marT="190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14.52 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9066" marR="19066" marT="190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12550146"/>
                  </a:ext>
                </a:extLst>
              </a:tr>
              <a:tr h="268943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11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9066" marR="19066" marT="190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u="none" strike="noStrike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　</a:t>
                      </a:r>
                      <a:endParaRPr lang="zh-CN" altLang="en-US" sz="16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9066" marR="19066" marT="190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u="none" strike="noStrike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　</a:t>
                      </a:r>
                      <a:endParaRPr lang="zh-CN" altLang="en-US" sz="16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9066" marR="19066" marT="190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u="none" strike="noStrike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物流仓储用地</a:t>
                      </a:r>
                      <a:endParaRPr lang="zh-CN" altLang="en-US" sz="16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9066" marR="19066" marT="190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44.63 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9066" marR="19066" marT="190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10.50 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9066" marR="19066" marT="190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6596199"/>
                  </a:ext>
                </a:extLst>
              </a:tr>
              <a:tr h="268943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1101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9066" marR="19066" marT="190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110101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9066" marR="19066" marT="190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u="none" strike="noStrike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一类物流仓储用地</a:t>
                      </a:r>
                      <a:endParaRPr lang="zh-CN" altLang="en-US" sz="16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9066" marR="19066" marT="190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44.63 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9066" marR="19066" marT="190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10.50 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9066" marR="19066" marT="190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91501723"/>
                  </a:ext>
                </a:extLst>
              </a:tr>
              <a:tr h="268943"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12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9066" marR="19066" marT="190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u="none" strike="noStrike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　</a:t>
                      </a:r>
                      <a:endParaRPr lang="zh-CN" altLang="en-US" sz="16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9066" marR="19066" marT="190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u="none" strike="noStrike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　</a:t>
                      </a:r>
                      <a:endParaRPr lang="zh-CN" altLang="en-US" sz="16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9066" marR="19066" marT="190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u="none" strike="noStrike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交通运输用地</a:t>
                      </a:r>
                      <a:endParaRPr lang="zh-CN" altLang="en-US" sz="16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9066" marR="19066" marT="190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130.55 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9066" marR="19066" marT="190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30.71 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9066" marR="19066" marT="190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84133051"/>
                  </a:ext>
                </a:extLst>
              </a:tr>
              <a:tr h="268943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1207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9066" marR="19066" marT="190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　</a:t>
                      </a:r>
                      <a:endParaRPr lang="zh-CN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9066" marR="19066" marT="190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u="none" strike="noStrike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城镇道路用地</a:t>
                      </a:r>
                      <a:endParaRPr lang="zh-CN" altLang="en-US" sz="16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9066" marR="19066" marT="190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66.06 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9066" marR="19066" marT="190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15.54 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9066" marR="19066" marT="190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08994753"/>
                  </a:ext>
                </a:extLst>
              </a:tr>
              <a:tr h="268943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1208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9066" marR="19066" marT="190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120801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9066" marR="19066" marT="190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u="none" strike="noStrike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对外交通场站用地</a:t>
                      </a:r>
                      <a:endParaRPr lang="zh-CN" altLang="en-US" sz="16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9066" marR="19066" marT="190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62.34 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9066" marR="19066" marT="190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14.66 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9066" marR="19066" marT="190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49136543"/>
                  </a:ext>
                </a:extLst>
              </a:tr>
              <a:tr h="268943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120802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9066" marR="19066" marT="190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u="none" strike="noStrike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公共交通场站用地</a:t>
                      </a:r>
                      <a:endParaRPr lang="zh-CN" altLang="en-US" sz="16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9066" marR="19066" marT="190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0.30 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9066" marR="19066" marT="190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0.07 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9066" marR="19066" marT="190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01055924"/>
                  </a:ext>
                </a:extLst>
              </a:tr>
              <a:tr h="268943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120803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9066" marR="19066" marT="190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u="none" strike="noStrike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社会停车场用地</a:t>
                      </a:r>
                      <a:endParaRPr lang="zh-CN" altLang="en-US" sz="16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9066" marR="19066" marT="190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1.85 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9066" marR="19066" marT="190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0.44 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9066" marR="19066" marT="190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850033"/>
                  </a:ext>
                </a:extLst>
              </a:tr>
              <a:tr h="268943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13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9066" marR="19066" marT="190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u="none" strike="noStrike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　</a:t>
                      </a:r>
                      <a:endParaRPr lang="zh-CN" altLang="en-US" sz="16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9066" marR="19066" marT="190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u="none" strike="noStrike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　</a:t>
                      </a:r>
                      <a:endParaRPr lang="zh-CN" altLang="en-US" sz="16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9066" marR="19066" marT="190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u="none" strike="noStrike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公用设施用地</a:t>
                      </a:r>
                      <a:endParaRPr lang="zh-CN" altLang="en-US" sz="16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9066" marR="19066" marT="190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3.00 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9066" marR="19066" marT="190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0.71 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9066" marR="19066" marT="190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00184513"/>
                  </a:ext>
                </a:extLst>
              </a:tr>
              <a:tr h="268943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1303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9066" marR="19066" marT="190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u="none" strike="noStrike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　</a:t>
                      </a:r>
                      <a:endParaRPr lang="zh-CN" altLang="en-US" sz="16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9066" marR="19066" marT="190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u="none" strike="noStrike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供电用地</a:t>
                      </a:r>
                      <a:endParaRPr lang="zh-CN" altLang="en-US" sz="16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9066" marR="19066" marT="190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0.86 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9066" marR="19066" marT="190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0.20 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9066" marR="19066" marT="190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68489128"/>
                  </a:ext>
                </a:extLst>
              </a:tr>
              <a:tr h="268943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1309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9066" marR="19066" marT="190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u="none" strike="noStrike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　</a:t>
                      </a:r>
                      <a:endParaRPr lang="zh-CN" altLang="en-US" sz="16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9066" marR="19066" marT="190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u="none" strike="noStrike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环卫用地</a:t>
                      </a:r>
                      <a:endParaRPr lang="zh-CN" altLang="en-US" sz="16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9066" marR="19066" marT="190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0.93 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9066" marR="19066" marT="190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0.22 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9066" marR="19066" marT="190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14885897"/>
                  </a:ext>
                </a:extLst>
              </a:tr>
              <a:tr h="268943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1310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9066" marR="19066" marT="190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u="none" strike="noStrike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　</a:t>
                      </a:r>
                      <a:endParaRPr lang="zh-CN" altLang="en-US" sz="16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9066" marR="19066" marT="190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u="none" strike="noStrike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消防用地</a:t>
                      </a:r>
                      <a:endParaRPr lang="zh-CN" altLang="en-US" sz="16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9066" marR="19066" marT="190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1.21 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9066" marR="19066" marT="190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0.28 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9066" marR="19066" marT="190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1358299"/>
                  </a:ext>
                </a:extLst>
              </a:tr>
              <a:tr h="268943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14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9066" marR="19066" marT="190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u="none" strike="noStrike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　</a:t>
                      </a:r>
                      <a:endParaRPr lang="zh-CN" altLang="en-US" sz="16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9066" marR="19066" marT="190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u="none" strike="noStrike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　</a:t>
                      </a:r>
                      <a:endParaRPr lang="zh-CN" altLang="en-US" sz="16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9066" marR="19066" marT="190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u="none" strike="noStrike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绿地与开敞空间用地</a:t>
                      </a:r>
                      <a:endParaRPr lang="zh-CN" altLang="en-US" sz="16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9066" marR="19066" marT="190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48.02 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9066" marR="19066" marT="190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11.29 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9066" marR="19066" marT="190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41635455"/>
                  </a:ext>
                </a:extLst>
              </a:tr>
              <a:tr h="268943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1401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9066" marR="19066" marT="190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u="none" strike="noStrike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　</a:t>
                      </a:r>
                      <a:endParaRPr lang="zh-CN" altLang="en-US" sz="16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9066" marR="19066" marT="190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u="none" strike="noStrike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公园绿地</a:t>
                      </a:r>
                      <a:endParaRPr lang="zh-CN" altLang="en-US" sz="16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9066" marR="19066" marT="190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32.61 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9066" marR="19066" marT="190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7.67 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9066" marR="19066" marT="190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77167454"/>
                  </a:ext>
                </a:extLst>
              </a:tr>
              <a:tr h="268943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1402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9066" marR="19066" marT="190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u="none" strike="noStrike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　</a:t>
                      </a:r>
                      <a:endParaRPr lang="zh-CN" altLang="en-US" sz="16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9066" marR="19066" marT="190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u="none" strike="noStrike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防护绿地</a:t>
                      </a:r>
                      <a:endParaRPr lang="zh-CN" altLang="en-US" sz="16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9066" marR="19066" marT="190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15.41 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9066" marR="19066" marT="190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3.62 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9066" marR="19066" marT="190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45949963"/>
                  </a:ext>
                </a:extLst>
              </a:tr>
              <a:tr h="268943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15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9066" marR="19066" marT="190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1501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9066" marR="19066" marT="190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u="none" strike="noStrike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　</a:t>
                      </a:r>
                      <a:endParaRPr lang="zh-CN" altLang="en-US" sz="16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9066" marR="19066" marT="190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u="none" strike="noStrike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军事设施用地</a:t>
                      </a:r>
                      <a:endParaRPr lang="zh-CN" altLang="en-US" sz="16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9066" marR="19066" marT="190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10.23 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9066" marR="19066" marT="190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2.41 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9066" marR="19066" marT="190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16145492"/>
                  </a:ext>
                </a:extLst>
              </a:tr>
              <a:tr h="268943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17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9066" marR="19066" marT="190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1701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9066" marR="19066" marT="190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u="none" strike="noStrike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　</a:t>
                      </a:r>
                      <a:endParaRPr lang="zh-CN" altLang="en-US" sz="16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9066" marR="19066" marT="190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u="none" strike="noStrike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河流水面</a:t>
                      </a:r>
                      <a:endParaRPr lang="zh-CN" altLang="en-US" sz="16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9066" marR="19066" marT="190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3.29 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9066" marR="19066" marT="190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0.77 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9066" marR="19066" marT="190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27011495"/>
                  </a:ext>
                </a:extLst>
              </a:tr>
              <a:tr h="268943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zh-CN" altLang="en-US" sz="1600" u="none" strike="noStrike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控规未覆盖面积</a:t>
                      </a:r>
                      <a:endParaRPr lang="zh-CN" altLang="en-US" sz="16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9066" marR="19066" marT="190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85.59 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9066" marR="19066" marT="190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20.13 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9066" marR="19066" marT="190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73706265"/>
                  </a:ext>
                </a:extLst>
              </a:tr>
              <a:tr h="268943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zh-CN" altLang="en-US" sz="16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总用地面积</a:t>
                      </a:r>
                      <a:endParaRPr lang="zh-CN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9066" marR="19066" marT="190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425.17 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9066" marR="19066" marT="190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100.00 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9066" marR="19066" marT="190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99473315"/>
                  </a:ext>
                </a:extLst>
              </a:tr>
            </a:tbl>
          </a:graphicData>
        </a:graphic>
      </p:graphicFrame>
      <p:sp>
        <p:nvSpPr>
          <p:cNvPr id="21" name="文本框 20"/>
          <p:cNvSpPr txBox="1"/>
          <p:nvPr/>
        </p:nvSpPr>
        <p:spPr>
          <a:xfrm>
            <a:off x="20697815" y="5058760"/>
            <a:ext cx="1252474" cy="2463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0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新城南路</a:t>
            </a:r>
            <a:endParaRPr lang="zh-CN" altLang="en-US" sz="100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8" name="文本框 117"/>
          <p:cNvSpPr txBox="1"/>
          <p:nvPr/>
        </p:nvSpPr>
        <p:spPr>
          <a:xfrm rot="1280110">
            <a:off x="20732591" y="8945014"/>
            <a:ext cx="289679" cy="7083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0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疏港大道</a:t>
            </a:r>
          </a:p>
        </p:txBody>
      </p:sp>
      <p:sp>
        <p:nvSpPr>
          <p:cNvPr id="120" name="文本框 119"/>
          <p:cNvSpPr txBox="1"/>
          <p:nvPr/>
        </p:nvSpPr>
        <p:spPr>
          <a:xfrm rot="20510472">
            <a:off x="20884122" y="6572692"/>
            <a:ext cx="879861" cy="2463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0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志满路</a:t>
            </a:r>
          </a:p>
        </p:txBody>
      </p:sp>
      <p:sp>
        <p:nvSpPr>
          <p:cNvPr id="121" name="文本框 120"/>
          <p:cNvSpPr txBox="1"/>
          <p:nvPr/>
        </p:nvSpPr>
        <p:spPr>
          <a:xfrm rot="329637">
            <a:off x="23411346" y="7924796"/>
            <a:ext cx="284467" cy="554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01" dirty="0">
                <a:latin typeface="微软雅黑" panose="020B0503020204020204" pitchFamily="34" charset="-122"/>
                <a:ea typeface="微软雅黑" panose="020B0503020204020204" pitchFamily="34" charset="-122"/>
              </a:rPr>
              <a:t>金园路</a:t>
            </a:r>
          </a:p>
        </p:txBody>
      </p:sp>
      <p:grpSp>
        <p:nvGrpSpPr>
          <p:cNvPr id="110" name="组合 109"/>
          <p:cNvGrpSpPr/>
          <p:nvPr/>
        </p:nvGrpSpPr>
        <p:grpSpPr>
          <a:xfrm>
            <a:off x="17783319" y="9694926"/>
            <a:ext cx="1885757" cy="900450"/>
            <a:chOff x="8564695" y="4983791"/>
            <a:chExt cx="942074" cy="449841"/>
          </a:xfrm>
        </p:grpSpPr>
        <p:grpSp>
          <p:nvGrpSpPr>
            <p:cNvPr id="108" name="组合 107"/>
            <p:cNvGrpSpPr/>
            <p:nvPr/>
          </p:nvGrpSpPr>
          <p:grpSpPr>
            <a:xfrm>
              <a:off x="8867233" y="4983791"/>
              <a:ext cx="237007" cy="237007"/>
              <a:chOff x="7332475" y="4266362"/>
              <a:chExt cx="358784" cy="358784"/>
            </a:xfrm>
          </p:grpSpPr>
          <p:sp>
            <p:nvSpPr>
              <p:cNvPr id="27" name="椭圆 26"/>
              <p:cNvSpPr/>
              <p:nvPr/>
            </p:nvSpPr>
            <p:spPr>
              <a:xfrm>
                <a:off x="7332475" y="4266362"/>
                <a:ext cx="358784" cy="358784"/>
              </a:xfrm>
              <a:prstGeom prst="ellipse">
                <a:avLst/>
              </a:prstGeom>
              <a:solidFill>
                <a:srgbClr val="FC0262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7214"/>
              </a:p>
            </p:txBody>
          </p:sp>
          <p:sp>
            <p:nvSpPr>
              <p:cNvPr id="124" name="Rectangle 106"/>
              <p:cNvSpPr/>
              <p:nvPr/>
            </p:nvSpPr>
            <p:spPr>
              <a:xfrm>
                <a:off x="7430228" y="4345679"/>
                <a:ext cx="176268" cy="239807"/>
              </a:xfrm>
              <a:custGeom>
                <a:avLst/>
                <a:gdLst>
                  <a:gd name="connsiteX0" fmla="*/ 49277 w 444774"/>
                  <a:gd name="connsiteY0" fmla="*/ 475963 h 605098"/>
                  <a:gd name="connsiteX1" fmla="*/ 51093 w 444774"/>
                  <a:gd name="connsiteY1" fmla="*/ 476154 h 605098"/>
                  <a:gd name="connsiteX2" fmla="*/ 111887 w 444774"/>
                  <a:gd name="connsiteY2" fmla="*/ 476154 h 605098"/>
                  <a:gd name="connsiteX3" fmla="*/ 100034 w 444774"/>
                  <a:gd name="connsiteY3" fmla="*/ 512614 h 605098"/>
                  <a:gd name="connsiteX4" fmla="*/ 344740 w 444774"/>
                  <a:gd name="connsiteY4" fmla="*/ 512614 h 605098"/>
                  <a:gd name="connsiteX5" fmla="*/ 332888 w 444774"/>
                  <a:gd name="connsiteY5" fmla="*/ 476154 h 605098"/>
                  <a:gd name="connsiteX6" fmla="*/ 393586 w 444774"/>
                  <a:gd name="connsiteY6" fmla="*/ 476154 h 605098"/>
                  <a:gd name="connsiteX7" fmla="*/ 395498 w 444774"/>
                  <a:gd name="connsiteY7" fmla="*/ 475963 h 605098"/>
                  <a:gd name="connsiteX8" fmla="*/ 424748 w 444774"/>
                  <a:gd name="connsiteY8" fmla="*/ 566157 h 605098"/>
                  <a:gd name="connsiteX9" fmla="*/ 405535 w 444774"/>
                  <a:gd name="connsiteY9" fmla="*/ 603667 h 605098"/>
                  <a:gd name="connsiteX10" fmla="*/ 396358 w 444774"/>
                  <a:gd name="connsiteY10" fmla="*/ 605098 h 605098"/>
                  <a:gd name="connsiteX11" fmla="*/ 367968 w 444774"/>
                  <a:gd name="connsiteY11" fmla="*/ 584482 h 605098"/>
                  <a:gd name="connsiteX12" fmla="*/ 357549 w 444774"/>
                  <a:gd name="connsiteY12" fmla="*/ 552318 h 605098"/>
                  <a:gd name="connsiteX13" fmla="*/ 87130 w 444774"/>
                  <a:gd name="connsiteY13" fmla="*/ 552318 h 605098"/>
                  <a:gd name="connsiteX14" fmla="*/ 76710 w 444774"/>
                  <a:gd name="connsiteY14" fmla="*/ 584482 h 605098"/>
                  <a:gd name="connsiteX15" fmla="*/ 48416 w 444774"/>
                  <a:gd name="connsiteY15" fmla="*/ 605098 h 605098"/>
                  <a:gd name="connsiteX16" fmla="*/ 39144 w 444774"/>
                  <a:gd name="connsiteY16" fmla="*/ 603667 h 605098"/>
                  <a:gd name="connsiteX17" fmla="*/ 20026 w 444774"/>
                  <a:gd name="connsiteY17" fmla="*/ 566157 h 605098"/>
                  <a:gd name="connsiteX18" fmla="*/ 222387 w 444774"/>
                  <a:gd name="connsiteY18" fmla="*/ 332227 h 605098"/>
                  <a:gd name="connsiteX19" fmla="*/ 186629 w 444774"/>
                  <a:gd name="connsiteY19" fmla="*/ 367921 h 605098"/>
                  <a:gd name="connsiteX20" fmla="*/ 222387 w 444774"/>
                  <a:gd name="connsiteY20" fmla="*/ 403616 h 605098"/>
                  <a:gd name="connsiteX21" fmla="*/ 258049 w 444774"/>
                  <a:gd name="connsiteY21" fmla="*/ 367921 h 605098"/>
                  <a:gd name="connsiteX22" fmla="*/ 222387 w 444774"/>
                  <a:gd name="connsiteY22" fmla="*/ 332227 h 605098"/>
                  <a:gd name="connsiteX23" fmla="*/ 242274 w 444774"/>
                  <a:gd name="connsiteY23" fmla="*/ 60414 h 605098"/>
                  <a:gd name="connsiteX24" fmla="*/ 242274 w 444774"/>
                  <a:gd name="connsiteY24" fmla="*/ 291569 h 605098"/>
                  <a:gd name="connsiteX25" fmla="*/ 353181 w 444774"/>
                  <a:gd name="connsiteY25" fmla="*/ 291569 h 605098"/>
                  <a:gd name="connsiteX26" fmla="*/ 373641 w 444774"/>
                  <a:gd name="connsiteY26" fmla="*/ 271145 h 605098"/>
                  <a:gd name="connsiteX27" fmla="*/ 373641 w 444774"/>
                  <a:gd name="connsiteY27" fmla="*/ 111379 h 605098"/>
                  <a:gd name="connsiteX28" fmla="*/ 322586 w 444774"/>
                  <a:gd name="connsiteY28" fmla="*/ 60414 h 605098"/>
                  <a:gd name="connsiteX29" fmla="*/ 122189 w 444774"/>
                  <a:gd name="connsiteY29" fmla="*/ 60414 h 605098"/>
                  <a:gd name="connsiteX30" fmla="*/ 71133 w 444774"/>
                  <a:gd name="connsiteY30" fmla="*/ 111379 h 605098"/>
                  <a:gd name="connsiteX31" fmla="*/ 71133 w 444774"/>
                  <a:gd name="connsiteY31" fmla="*/ 271145 h 605098"/>
                  <a:gd name="connsiteX32" fmla="*/ 91594 w 444774"/>
                  <a:gd name="connsiteY32" fmla="*/ 291569 h 605098"/>
                  <a:gd name="connsiteX33" fmla="*/ 202501 w 444774"/>
                  <a:gd name="connsiteY33" fmla="*/ 291569 h 605098"/>
                  <a:gd name="connsiteX34" fmla="*/ 202501 w 444774"/>
                  <a:gd name="connsiteY34" fmla="*/ 60414 h 605098"/>
                  <a:gd name="connsiteX35" fmla="*/ 113488 w 444774"/>
                  <a:gd name="connsiteY35" fmla="*/ 0 h 605098"/>
                  <a:gd name="connsiteX36" fmla="*/ 331286 w 444774"/>
                  <a:gd name="connsiteY36" fmla="*/ 0 h 605098"/>
                  <a:gd name="connsiteX37" fmla="*/ 444774 w 444774"/>
                  <a:gd name="connsiteY37" fmla="*/ 113287 h 605098"/>
                  <a:gd name="connsiteX38" fmla="*/ 444774 w 444774"/>
                  <a:gd name="connsiteY38" fmla="*/ 385482 h 605098"/>
                  <a:gd name="connsiteX39" fmla="*/ 393623 w 444774"/>
                  <a:gd name="connsiteY39" fmla="*/ 436447 h 605098"/>
                  <a:gd name="connsiteX40" fmla="*/ 51056 w 444774"/>
                  <a:gd name="connsiteY40" fmla="*/ 436447 h 605098"/>
                  <a:gd name="connsiteX41" fmla="*/ 0 w 444774"/>
                  <a:gd name="connsiteY41" fmla="*/ 385482 h 605098"/>
                  <a:gd name="connsiteX42" fmla="*/ 0 w 444774"/>
                  <a:gd name="connsiteY42" fmla="*/ 113287 h 605098"/>
                  <a:gd name="connsiteX43" fmla="*/ 113488 w 444774"/>
                  <a:gd name="connsiteY43" fmla="*/ 0 h 6050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444774" h="605098">
                    <a:moveTo>
                      <a:pt x="49277" y="475963"/>
                    </a:moveTo>
                    <a:cubicBezTo>
                      <a:pt x="49850" y="475963"/>
                      <a:pt x="50519" y="476154"/>
                      <a:pt x="51093" y="476154"/>
                    </a:cubicBezTo>
                    <a:lnTo>
                      <a:pt x="111887" y="476154"/>
                    </a:lnTo>
                    <a:lnTo>
                      <a:pt x="100034" y="512614"/>
                    </a:lnTo>
                    <a:lnTo>
                      <a:pt x="344740" y="512614"/>
                    </a:lnTo>
                    <a:lnTo>
                      <a:pt x="332888" y="476154"/>
                    </a:lnTo>
                    <a:lnTo>
                      <a:pt x="393586" y="476154"/>
                    </a:lnTo>
                    <a:cubicBezTo>
                      <a:pt x="394255" y="476154"/>
                      <a:pt x="394829" y="475963"/>
                      <a:pt x="395498" y="475963"/>
                    </a:cubicBezTo>
                    <a:lnTo>
                      <a:pt x="424748" y="566157"/>
                    </a:lnTo>
                    <a:cubicBezTo>
                      <a:pt x="429814" y="581810"/>
                      <a:pt x="421211" y="598608"/>
                      <a:pt x="405535" y="603667"/>
                    </a:cubicBezTo>
                    <a:cubicBezTo>
                      <a:pt x="402476" y="604621"/>
                      <a:pt x="399417" y="605098"/>
                      <a:pt x="396358" y="605098"/>
                    </a:cubicBezTo>
                    <a:cubicBezTo>
                      <a:pt x="383836" y="605098"/>
                      <a:pt x="372079" y="597081"/>
                      <a:pt x="367968" y="584482"/>
                    </a:cubicBezTo>
                    <a:lnTo>
                      <a:pt x="357549" y="552318"/>
                    </a:lnTo>
                    <a:lnTo>
                      <a:pt x="87130" y="552318"/>
                    </a:lnTo>
                    <a:lnTo>
                      <a:pt x="76710" y="584482"/>
                    </a:lnTo>
                    <a:cubicBezTo>
                      <a:pt x="72696" y="597081"/>
                      <a:pt x="60938" y="605098"/>
                      <a:pt x="48416" y="605098"/>
                    </a:cubicBezTo>
                    <a:cubicBezTo>
                      <a:pt x="45357" y="605098"/>
                      <a:pt x="42203" y="604621"/>
                      <a:pt x="39144" y="603667"/>
                    </a:cubicBezTo>
                    <a:cubicBezTo>
                      <a:pt x="23563" y="598608"/>
                      <a:pt x="14960" y="581810"/>
                      <a:pt x="20026" y="566157"/>
                    </a:cubicBezTo>
                    <a:close/>
                    <a:moveTo>
                      <a:pt x="222387" y="332227"/>
                    </a:moveTo>
                    <a:cubicBezTo>
                      <a:pt x="202692" y="332227"/>
                      <a:pt x="186629" y="348165"/>
                      <a:pt x="186629" y="367921"/>
                    </a:cubicBezTo>
                    <a:cubicBezTo>
                      <a:pt x="186629" y="387582"/>
                      <a:pt x="202692" y="403616"/>
                      <a:pt x="222387" y="403616"/>
                    </a:cubicBezTo>
                    <a:cubicBezTo>
                      <a:pt x="242083" y="403616"/>
                      <a:pt x="258049" y="387582"/>
                      <a:pt x="258049" y="367921"/>
                    </a:cubicBezTo>
                    <a:cubicBezTo>
                      <a:pt x="258049" y="348165"/>
                      <a:pt x="242083" y="332227"/>
                      <a:pt x="222387" y="332227"/>
                    </a:cubicBezTo>
                    <a:close/>
                    <a:moveTo>
                      <a:pt x="242274" y="60414"/>
                    </a:moveTo>
                    <a:lnTo>
                      <a:pt x="242274" y="291569"/>
                    </a:lnTo>
                    <a:lnTo>
                      <a:pt x="353181" y="291569"/>
                    </a:lnTo>
                    <a:cubicBezTo>
                      <a:pt x="364463" y="291569"/>
                      <a:pt x="373641" y="282407"/>
                      <a:pt x="373641" y="271145"/>
                    </a:cubicBezTo>
                    <a:lnTo>
                      <a:pt x="373641" y="111379"/>
                    </a:lnTo>
                    <a:cubicBezTo>
                      <a:pt x="373641" y="83224"/>
                      <a:pt x="350790" y="60414"/>
                      <a:pt x="322586" y="60414"/>
                    </a:cubicBezTo>
                    <a:close/>
                    <a:moveTo>
                      <a:pt x="122189" y="60414"/>
                    </a:moveTo>
                    <a:cubicBezTo>
                      <a:pt x="93984" y="60414"/>
                      <a:pt x="71133" y="83224"/>
                      <a:pt x="71133" y="111379"/>
                    </a:cubicBezTo>
                    <a:lnTo>
                      <a:pt x="71133" y="271145"/>
                    </a:lnTo>
                    <a:cubicBezTo>
                      <a:pt x="71133" y="282407"/>
                      <a:pt x="80312" y="291569"/>
                      <a:pt x="91594" y="291569"/>
                    </a:cubicBezTo>
                    <a:lnTo>
                      <a:pt x="202501" y="291569"/>
                    </a:lnTo>
                    <a:lnTo>
                      <a:pt x="202501" y="60414"/>
                    </a:lnTo>
                    <a:close/>
                    <a:moveTo>
                      <a:pt x="113488" y="0"/>
                    </a:moveTo>
                    <a:lnTo>
                      <a:pt x="331286" y="0"/>
                    </a:lnTo>
                    <a:cubicBezTo>
                      <a:pt x="393910" y="0"/>
                      <a:pt x="444774" y="50679"/>
                      <a:pt x="444774" y="113287"/>
                    </a:cubicBezTo>
                    <a:lnTo>
                      <a:pt x="444774" y="385482"/>
                    </a:lnTo>
                    <a:cubicBezTo>
                      <a:pt x="444774" y="413637"/>
                      <a:pt x="421924" y="436447"/>
                      <a:pt x="393623" y="436447"/>
                    </a:cubicBezTo>
                    <a:lnTo>
                      <a:pt x="51056" y="436447"/>
                    </a:lnTo>
                    <a:cubicBezTo>
                      <a:pt x="22851" y="436447"/>
                      <a:pt x="0" y="413637"/>
                      <a:pt x="0" y="385482"/>
                    </a:cubicBezTo>
                    <a:lnTo>
                      <a:pt x="0" y="113287"/>
                    </a:lnTo>
                    <a:cubicBezTo>
                      <a:pt x="0" y="50679"/>
                      <a:pt x="50864" y="0"/>
                      <a:pt x="113488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83036" tIns="91518" rIns="183036" bIns="91518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sz="3603"/>
              </a:p>
            </p:txBody>
          </p:sp>
        </p:grpSp>
        <p:sp>
          <p:nvSpPr>
            <p:cNvPr id="126" name="文本框 125"/>
            <p:cNvSpPr txBox="1"/>
            <p:nvPr/>
          </p:nvSpPr>
          <p:spPr>
            <a:xfrm>
              <a:off x="8564695" y="5264435"/>
              <a:ext cx="942074" cy="1691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1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湛江西货运站</a:t>
              </a:r>
            </a:p>
          </p:txBody>
        </p:sp>
      </p:grpSp>
      <p:grpSp>
        <p:nvGrpSpPr>
          <p:cNvPr id="128" name="组合 127"/>
          <p:cNvGrpSpPr/>
          <p:nvPr/>
        </p:nvGrpSpPr>
        <p:grpSpPr>
          <a:xfrm>
            <a:off x="32194133" y="9615013"/>
            <a:ext cx="1885757" cy="900450"/>
            <a:chOff x="8564695" y="4983791"/>
            <a:chExt cx="942074" cy="449841"/>
          </a:xfrm>
        </p:grpSpPr>
        <p:grpSp>
          <p:nvGrpSpPr>
            <p:cNvPr id="129" name="组合 128"/>
            <p:cNvGrpSpPr/>
            <p:nvPr/>
          </p:nvGrpSpPr>
          <p:grpSpPr>
            <a:xfrm>
              <a:off x="8867233" y="4983791"/>
              <a:ext cx="237007" cy="237007"/>
              <a:chOff x="7332475" y="4266362"/>
              <a:chExt cx="358784" cy="358784"/>
            </a:xfrm>
          </p:grpSpPr>
          <p:sp>
            <p:nvSpPr>
              <p:cNvPr id="131" name="椭圆 130"/>
              <p:cNvSpPr/>
              <p:nvPr/>
            </p:nvSpPr>
            <p:spPr>
              <a:xfrm>
                <a:off x="7332475" y="4266362"/>
                <a:ext cx="358784" cy="358784"/>
              </a:xfrm>
              <a:prstGeom prst="ellipse">
                <a:avLst/>
              </a:prstGeom>
              <a:solidFill>
                <a:srgbClr val="FC0262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7214"/>
              </a:p>
            </p:txBody>
          </p:sp>
          <p:sp>
            <p:nvSpPr>
              <p:cNvPr id="132" name="Rectangle 106"/>
              <p:cNvSpPr/>
              <p:nvPr/>
            </p:nvSpPr>
            <p:spPr>
              <a:xfrm>
                <a:off x="7430228" y="4345679"/>
                <a:ext cx="176268" cy="239807"/>
              </a:xfrm>
              <a:custGeom>
                <a:avLst/>
                <a:gdLst>
                  <a:gd name="connsiteX0" fmla="*/ 49277 w 444774"/>
                  <a:gd name="connsiteY0" fmla="*/ 475963 h 605098"/>
                  <a:gd name="connsiteX1" fmla="*/ 51093 w 444774"/>
                  <a:gd name="connsiteY1" fmla="*/ 476154 h 605098"/>
                  <a:gd name="connsiteX2" fmla="*/ 111887 w 444774"/>
                  <a:gd name="connsiteY2" fmla="*/ 476154 h 605098"/>
                  <a:gd name="connsiteX3" fmla="*/ 100034 w 444774"/>
                  <a:gd name="connsiteY3" fmla="*/ 512614 h 605098"/>
                  <a:gd name="connsiteX4" fmla="*/ 344740 w 444774"/>
                  <a:gd name="connsiteY4" fmla="*/ 512614 h 605098"/>
                  <a:gd name="connsiteX5" fmla="*/ 332888 w 444774"/>
                  <a:gd name="connsiteY5" fmla="*/ 476154 h 605098"/>
                  <a:gd name="connsiteX6" fmla="*/ 393586 w 444774"/>
                  <a:gd name="connsiteY6" fmla="*/ 476154 h 605098"/>
                  <a:gd name="connsiteX7" fmla="*/ 395498 w 444774"/>
                  <a:gd name="connsiteY7" fmla="*/ 475963 h 605098"/>
                  <a:gd name="connsiteX8" fmla="*/ 424748 w 444774"/>
                  <a:gd name="connsiteY8" fmla="*/ 566157 h 605098"/>
                  <a:gd name="connsiteX9" fmla="*/ 405535 w 444774"/>
                  <a:gd name="connsiteY9" fmla="*/ 603667 h 605098"/>
                  <a:gd name="connsiteX10" fmla="*/ 396358 w 444774"/>
                  <a:gd name="connsiteY10" fmla="*/ 605098 h 605098"/>
                  <a:gd name="connsiteX11" fmla="*/ 367968 w 444774"/>
                  <a:gd name="connsiteY11" fmla="*/ 584482 h 605098"/>
                  <a:gd name="connsiteX12" fmla="*/ 357549 w 444774"/>
                  <a:gd name="connsiteY12" fmla="*/ 552318 h 605098"/>
                  <a:gd name="connsiteX13" fmla="*/ 87130 w 444774"/>
                  <a:gd name="connsiteY13" fmla="*/ 552318 h 605098"/>
                  <a:gd name="connsiteX14" fmla="*/ 76710 w 444774"/>
                  <a:gd name="connsiteY14" fmla="*/ 584482 h 605098"/>
                  <a:gd name="connsiteX15" fmla="*/ 48416 w 444774"/>
                  <a:gd name="connsiteY15" fmla="*/ 605098 h 605098"/>
                  <a:gd name="connsiteX16" fmla="*/ 39144 w 444774"/>
                  <a:gd name="connsiteY16" fmla="*/ 603667 h 605098"/>
                  <a:gd name="connsiteX17" fmla="*/ 20026 w 444774"/>
                  <a:gd name="connsiteY17" fmla="*/ 566157 h 605098"/>
                  <a:gd name="connsiteX18" fmla="*/ 222387 w 444774"/>
                  <a:gd name="connsiteY18" fmla="*/ 332227 h 605098"/>
                  <a:gd name="connsiteX19" fmla="*/ 186629 w 444774"/>
                  <a:gd name="connsiteY19" fmla="*/ 367921 h 605098"/>
                  <a:gd name="connsiteX20" fmla="*/ 222387 w 444774"/>
                  <a:gd name="connsiteY20" fmla="*/ 403616 h 605098"/>
                  <a:gd name="connsiteX21" fmla="*/ 258049 w 444774"/>
                  <a:gd name="connsiteY21" fmla="*/ 367921 h 605098"/>
                  <a:gd name="connsiteX22" fmla="*/ 222387 w 444774"/>
                  <a:gd name="connsiteY22" fmla="*/ 332227 h 605098"/>
                  <a:gd name="connsiteX23" fmla="*/ 242274 w 444774"/>
                  <a:gd name="connsiteY23" fmla="*/ 60414 h 605098"/>
                  <a:gd name="connsiteX24" fmla="*/ 242274 w 444774"/>
                  <a:gd name="connsiteY24" fmla="*/ 291569 h 605098"/>
                  <a:gd name="connsiteX25" fmla="*/ 353181 w 444774"/>
                  <a:gd name="connsiteY25" fmla="*/ 291569 h 605098"/>
                  <a:gd name="connsiteX26" fmla="*/ 373641 w 444774"/>
                  <a:gd name="connsiteY26" fmla="*/ 271145 h 605098"/>
                  <a:gd name="connsiteX27" fmla="*/ 373641 w 444774"/>
                  <a:gd name="connsiteY27" fmla="*/ 111379 h 605098"/>
                  <a:gd name="connsiteX28" fmla="*/ 322586 w 444774"/>
                  <a:gd name="connsiteY28" fmla="*/ 60414 h 605098"/>
                  <a:gd name="connsiteX29" fmla="*/ 122189 w 444774"/>
                  <a:gd name="connsiteY29" fmla="*/ 60414 h 605098"/>
                  <a:gd name="connsiteX30" fmla="*/ 71133 w 444774"/>
                  <a:gd name="connsiteY30" fmla="*/ 111379 h 605098"/>
                  <a:gd name="connsiteX31" fmla="*/ 71133 w 444774"/>
                  <a:gd name="connsiteY31" fmla="*/ 271145 h 605098"/>
                  <a:gd name="connsiteX32" fmla="*/ 91594 w 444774"/>
                  <a:gd name="connsiteY32" fmla="*/ 291569 h 605098"/>
                  <a:gd name="connsiteX33" fmla="*/ 202501 w 444774"/>
                  <a:gd name="connsiteY33" fmla="*/ 291569 h 605098"/>
                  <a:gd name="connsiteX34" fmla="*/ 202501 w 444774"/>
                  <a:gd name="connsiteY34" fmla="*/ 60414 h 605098"/>
                  <a:gd name="connsiteX35" fmla="*/ 113488 w 444774"/>
                  <a:gd name="connsiteY35" fmla="*/ 0 h 605098"/>
                  <a:gd name="connsiteX36" fmla="*/ 331286 w 444774"/>
                  <a:gd name="connsiteY36" fmla="*/ 0 h 605098"/>
                  <a:gd name="connsiteX37" fmla="*/ 444774 w 444774"/>
                  <a:gd name="connsiteY37" fmla="*/ 113287 h 605098"/>
                  <a:gd name="connsiteX38" fmla="*/ 444774 w 444774"/>
                  <a:gd name="connsiteY38" fmla="*/ 385482 h 605098"/>
                  <a:gd name="connsiteX39" fmla="*/ 393623 w 444774"/>
                  <a:gd name="connsiteY39" fmla="*/ 436447 h 605098"/>
                  <a:gd name="connsiteX40" fmla="*/ 51056 w 444774"/>
                  <a:gd name="connsiteY40" fmla="*/ 436447 h 605098"/>
                  <a:gd name="connsiteX41" fmla="*/ 0 w 444774"/>
                  <a:gd name="connsiteY41" fmla="*/ 385482 h 605098"/>
                  <a:gd name="connsiteX42" fmla="*/ 0 w 444774"/>
                  <a:gd name="connsiteY42" fmla="*/ 113287 h 605098"/>
                  <a:gd name="connsiteX43" fmla="*/ 113488 w 444774"/>
                  <a:gd name="connsiteY43" fmla="*/ 0 h 6050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444774" h="605098">
                    <a:moveTo>
                      <a:pt x="49277" y="475963"/>
                    </a:moveTo>
                    <a:cubicBezTo>
                      <a:pt x="49850" y="475963"/>
                      <a:pt x="50519" y="476154"/>
                      <a:pt x="51093" y="476154"/>
                    </a:cubicBezTo>
                    <a:lnTo>
                      <a:pt x="111887" y="476154"/>
                    </a:lnTo>
                    <a:lnTo>
                      <a:pt x="100034" y="512614"/>
                    </a:lnTo>
                    <a:lnTo>
                      <a:pt x="344740" y="512614"/>
                    </a:lnTo>
                    <a:lnTo>
                      <a:pt x="332888" y="476154"/>
                    </a:lnTo>
                    <a:lnTo>
                      <a:pt x="393586" y="476154"/>
                    </a:lnTo>
                    <a:cubicBezTo>
                      <a:pt x="394255" y="476154"/>
                      <a:pt x="394829" y="475963"/>
                      <a:pt x="395498" y="475963"/>
                    </a:cubicBezTo>
                    <a:lnTo>
                      <a:pt x="424748" y="566157"/>
                    </a:lnTo>
                    <a:cubicBezTo>
                      <a:pt x="429814" y="581810"/>
                      <a:pt x="421211" y="598608"/>
                      <a:pt x="405535" y="603667"/>
                    </a:cubicBezTo>
                    <a:cubicBezTo>
                      <a:pt x="402476" y="604621"/>
                      <a:pt x="399417" y="605098"/>
                      <a:pt x="396358" y="605098"/>
                    </a:cubicBezTo>
                    <a:cubicBezTo>
                      <a:pt x="383836" y="605098"/>
                      <a:pt x="372079" y="597081"/>
                      <a:pt x="367968" y="584482"/>
                    </a:cubicBezTo>
                    <a:lnTo>
                      <a:pt x="357549" y="552318"/>
                    </a:lnTo>
                    <a:lnTo>
                      <a:pt x="87130" y="552318"/>
                    </a:lnTo>
                    <a:lnTo>
                      <a:pt x="76710" y="584482"/>
                    </a:lnTo>
                    <a:cubicBezTo>
                      <a:pt x="72696" y="597081"/>
                      <a:pt x="60938" y="605098"/>
                      <a:pt x="48416" y="605098"/>
                    </a:cubicBezTo>
                    <a:cubicBezTo>
                      <a:pt x="45357" y="605098"/>
                      <a:pt x="42203" y="604621"/>
                      <a:pt x="39144" y="603667"/>
                    </a:cubicBezTo>
                    <a:cubicBezTo>
                      <a:pt x="23563" y="598608"/>
                      <a:pt x="14960" y="581810"/>
                      <a:pt x="20026" y="566157"/>
                    </a:cubicBezTo>
                    <a:close/>
                    <a:moveTo>
                      <a:pt x="222387" y="332227"/>
                    </a:moveTo>
                    <a:cubicBezTo>
                      <a:pt x="202692" y="332227"/>
                      <a:pt x="186629" y="348165"/>
                      <a:pt x="186629" y="367921"/>
                    </a:cubicBezTo>
                    <a:cubicBezTo>
                      <a:pt x="186629" y="387582"/>
                      <a:pt x="202692" y="403616"/>
                      <a:pt x="222387" y="403616"/>
                    </a:cubicBezTo>
                    <a:cubicBezTo>
                      <a:pt x="242083" y="403616"/>
                      <a:pt x="258049" y="387582"/>
                      <a:pt x="258049" y="367921"/>
                    </a:cubicBezTo>
                    <a:cubicBezTo>
                      <a:pt x="258049" y="348165"/>
                      <a:pt x="242083" y="332227"/>
                      <a:pt x="222387" y="332227"/>
                    </a:cubicBezTo>
                    <a:close/>
                    <a:moveTo>
                      <a:pt x="242274" y="60414"/>
                    </a:moveTo>
                    <a:lnTo>
                      <a:pt x="242274" y="291569"/>
                    </a:lnTo>
                    <a:lnTo>
                      <a:pt x="353181" y="291569"/>
                    </a:lnTo>
                    <a:cubicBezTo>
                      <a:pt x="364463" y="291569"/>
                      <a:pt x="373641" y="282407"/>
                      <a:pt x="373641" y="271145"/>
                    </a:cubicBezTo>
                    <a:lnTo>
                      <a:pt x="373641" y="111379"/>
                    </a:lnTo>
                    <a:cubicBezTo>
                      <a:pt x="373641" y="83224"/>
                      <a:pt x="350790" y="60414"/>
                      <a:pt x="322586" y="60414"/>
                    </a:cubicBezTo>
                    <a:close/>
                    <a:moveTo>
                      <a:pt x="122189" y="60414"/>
                    </a:moveTo>
                    <a:cubicBezTo>
                      <a:pt x="93984" y="60414"/>
                      <a:pt x="71133" y="83224"/>
                      <a:pt x="71133" y="111379"/>
                    </a:cubicBezTo>
                    <a:lnTo>
                      <a:pt x="71133" y="271145"/>
                    </a:lnTo>
                    <a:cubicBezTo>
                      <a:pt x="71133" y="282407"/>
                      <a:pt x="80312" y="291569"/>
                      <a:pt x="91594" y="291569"/>
                    </a:cubicBezTo>
                    <a:lnTo>
                      <a:pt x="202501" y="291569"/>
                    </a:lnTo>
                    <a:lnTo>
                      <a:pt x="202501" y="60414"/>
                    </a:lnTo>
                    <a:close/>
                    <a:moveTo>
                      <a:pt x="113488" y="0"/>
                    </a:moveTo>
                    <a:lnTo>
                      <a:pt x="331286" y="0"/>
                    </a:lnTo>
                    <a:cubicBezTo>
                      <a:pt x="393910" y="0"/>
                      <a:pt x="444774" y="50679"/>
                      <a:pt x="444774" y="113287"/>
                    </a:cubicBezTo>
                    <a:lnTo>
                      <a:pt x="444774" y="385482"/>
                    </a:lnTo>
                    <a:cubicBezTo>
                      <a:pt x="444774" y="413637"/>
                      <a:pt x="421924" y="436447"/>
                      <a:pt x="393623" y="436447"/>
                    </a:cubicBezTo>
                    <a:lnTo>
                      <a:pt x="51056" y="436447"/>
                    </a:lnTo>
                    <a:cubicBezTo>
                      <a:pt x="22851" y="436447"/>
                      <a:pt x="0" y="413637"/>
                      <a:pt x="0" y="385482"/>
                    </a:cubicBezTo>
                    <a:lnTo>
                      <a:pt x="0" y="113287"/>
                    </a:lnTo>
                    <a:cubicBezTo>
                      <a:pt x="0" y="50679"/>
                      <a:pt x="50864" y="0"/>
                      <a:pt x="113488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83036" tIns="91518" rIns="183036" bIns="91518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sz="3603"/>
              </a:p>
            </p:txBody>
          </p:sp>
        </p:grpSp>
        <p:sp>
          <p:nvSpPr>
            <p:cNvPr id="130" name="文本框 129"/>
            <p:cNvSpPr txBox="1"/>
            <p:nvPr/>
          </p:nvSpPr>
          <p:spPr>
            <a:xfrm>
              <a:off x="8564695" y="5264435"/>
              <a:ext cx="942074" cy="1691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1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湛江西货运站</a:t>
              </a:r>
            </a:p>
          </p:txBody>
        </p:sp>
      </p:grpSp>
      <p:sp>
        <p:nvSpPr>
          <p:cNvPr id="106" name="文本框 105"/>
          <p:cNvSpPr txBox="1"/>
          <p:nvPr/>
        </p:nvSpPr>
        <p:spPr>
          <a:xfrm rot="772375">
            <a:off x="35328953" y="10369299"/>
            <a:ext cx="726718" cy="2463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0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规划横路</a:t>
            </a:r>
          </a:p>
        </p:txBody>
      </p:sp>
      <p:sp>
        <p:nvSpPr>
          <p:cNvPr id="135" name="文本框 134"/>
          <p:cNvSpPr txBox="1"/>
          <p:nvPr/>
        </p:nvSpPr>
        <p:spPr>
          <a:xfrm rot="260392">
            <a:off x="20430650" y="5502580"/>
            <a:ext cx="317295" cy="11704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0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站前货运专用道</a:t>
            </a:r>
            <a:endParaRPr lang="zh-CN" altLang="en-US" sz="100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6" name="文本框 135"/>
          <p:cNvSpPr txBox="1"/>
          <p:nvPr/>
        </p:nvSpPr>
        <p:spPr>
          <a:xfrm rot="20820524">
            <a:off x="21735641" y="7423264"/>
            <a:ext cx="1252474" cy="2463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0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湖光快线</a:t>
            </a:r>
          </a:p>
        </p:txBody>
      </p:sp>
      <p:sp>
        <p:nvSpPr>
          <p:cNvPr id="137" name="文本框 136"/>
          <p:cNvSpPr txBox="1"/>
          <p:nvPr/>
        </p:nvSpPr>
        <p:spPr>
          <a:xfrm>
            <a:off x="35394397" y="5128494"/>
            <a:ext cx="1252474" cy="2463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0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新城南路</a:t>
            </a:r>
            <a:endParaRPr lang="zh-CN" altLang="en-US" sz="100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8" name="文本框 137"/>
          <p:cNvSpPr txBox="1"/>
          <p:nvPr/>
        </p:nvSpPr>
        <p:spPr>
          <a:xfrm rot="1280110">
            <a:off x="35429173" y="9014748"/>
            <a:ext cx="289679" cy="7083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0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疏港大道</a:t>
            </a:r>
          </a:p>
        </p:txBody>
      </p:sp>
      <p:sp>
        <p:nvSpPr>
          <p:cNvPr id="139" name="文本框 138"/>
          <p:cNvSpPr txBox="1"/>
          <p:nvPr/>
        </p:nvSpPr>
        <p:spPr>
          <a:xfrm rot="20510472">
            <a:off x="35580704" y="6642426"/>
            <a:ext cx="879861" cy="2463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0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志满路</a:t>
            </a:r>
          </a:p>
        </p:txBody>
      </p:sp>
      <p:sp>
        <p:nvSpPr>
          <p:cNvPr id="140" name="文本框 139"/>
          <p:cNvSpPr txBox="1"/>
          <p:nvPr/>
        </p:nvSpPr>
        <p:spPr>
          <a:xfrm rot="329637">
            <a:off x="38107928" y="7994530"/>
            <a:ext cx="284467" cy="554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01" dirty="0">
                <a:latin typeface="微软雅黑" panose="020B0503020204020204" pitchFamily="34" charset="-122"/>
                <a:ea typeface="微软雅黑" panose="020B0503020204020204" pitchFamily="34" charset="-122"/>
              </a:rPr>
              <a:t>金园路</a:t>
            </a:r>
          </a:p>
        </p:txBody>
      </p:sp>
      <p:sp>
        <p:nvSpPr>
          <p:cNvPr id="141" name="文本框 140"/>
          <p:cNvSpPr txBox="1"/>
          <p:nvPr/>
        </p:nvSpPr>
        <p:spPr>
          <a:xfrm rot="260392">
            <a:off x="35127232" y="5572314"/>
            <a:ext cx="317295" cy="11704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0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站前货运专用道</a:t>
            </a:r>
            <a:endParaRPr lang="zh-CN" altLang="en-US" sz="100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2" name="文本框 141"/>
          <p:cNvSpPr txBox="1"/>
          <p:nvPr/>
        </p:nvSpPr>
        <p:spPr>
          <a:xfrm rot="20820524">
            <a:off x="36432223" y="7492998"/>
            <a:ext cx="1252474" cy="2463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0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湖光快线</a:t>
            </a:r>
          </a:p>
        </p:txBody>
      </p:sp>
      <p:sp>
        <p:nvSpPr>
          <p:cNvPr id="143" name="文本框 142"/>
          <p:cNvSpPr txBox="1"/>
          <p:nvPr/>
        </p:nvSpPr>
        <p:spPr>
          <a:xfrm rot="20998548">
            <a:off x="32282000" y="7074299"/>
            <a:ext cx="1501507" cy="2463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0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湖光快</a:t>
            </a:r>
            <a:r>
              <a:rPr lang="zh-CN" altLang="en-US" sz="100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线西延线</a:t>
            </a:r>
            <a:endParaRPr lang="zh-CN" altLang="en-US" sz="100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4" name="文本框 143"/>
          <p:cNvSpPr txBox="1"/>
          <p:nvPr/>
        </p:nvSpPr>
        <p:spPr>
          <a:xfrm rot="1280110">
            <a:off x="34247977" y="9892155"/>
            <a:ext cx="289679" cy="554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0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站东路</a:t>
            </a:r>
            <a:endParaRPr lang="zh-CN" altLang="en-US" sz="100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6" name="文本框 145"/>
          <p:cNvSpPr txBox="1"/>
          <p:nvPr/>
        </p:nvSpPr>
        <p:spPr>
          <a:xfrm rot="20811105">
            <a:off x="34136093" y="13302484"/>
            <a:ext cx="984972" cy="2463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0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湛海高铁</a:t>
            </a:r>
            <a:endParaRPr lang="zh-CN" altLang="en-US" sz="100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7" name="文本框 146"/>
          <p:cNvSpPr txBox="1"/>
          <p:nvPr/>
        </p:nvSpPr>
        <p:spPr>
          <a:xfrm rot="21325094">
            <a:off x="34120983" y="12263141"/>
            <a:ext cx="1273413" cy="4003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220kv</a:t>
            </a:r>
            <a:r>
              <a:rPr lang="zh-CN" altLang="en-US" sz="100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湛霞线解口入港城站送电线路</a:t>
            </a:r>
            <a:endParaRPr lang="zh-CN" altLang="en-US" sz="100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9" name="文本框 148"/>
          <p:cNvSpPr txBox="1"/>
          <p:nvPr/>
        </p:nvSpPr>
        <p:spPr>
          <a:xfrm rot="20402160">
            <a:off x="31035775" y="14076693"/>
            <a:ext cx="1923940" cy="2463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0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湛江西至湛海高铁左联络线</a:t>
            </a:r>
            <a:endParaRPr lang="zh-CN" altLang="en-US" sz="100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0" name="文本框 149"/>
          <p:cNvSpPr txBox="1"/>
          <p:nvPr/>
        </p:nvSpPr>
        <p:spPr>
          <a:xfrm rot="20402160">
            <a:off x="31137334" y="13548237"/>
            <a:ext cx="1923940" cy="2463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0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湛江西至湛海高铁</a:t>
            </a:r>
            <a:r>
              <a:rPr lang="zh-CN" altLang="en-US" sz="100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右</a:t>
            </a:r>
            <a:r>
              <a:rPr lang="zh-CN" altLang="en-US" sz="100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联络线</a:t>
            </a:r>
            <a:endParaRPr lang="zh-CN" altLang="en-US" sz="100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1" name="文本框 150"/>
          <p:cNvSpPr txBox="1"/>
          <p:nvPr/>
        </p:nvSpPr>
        <p:spPr>
          <a:xfrm rot="18685815">
            <a:off x="30736259" y="10626657"/>
            <a:ext cx="1923940" cy="2463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110kv</a:t>
            </a:r>
            <a:r>
              <a:rPr lang="zh-CN" altLang="en-US" sz="100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志满至商贸城高压线</a:t>
            </a:r>
            <a:endParaRPr lang="zh-CN" altLang="en-US" sz="100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3" name="文本框 152"/>
          <p:cNvSpPr txBox="1"/>
          <p:nvPr/>
        </p:nvSpPr>
        <p:spPr>
          <a:xfrm rot="21408815">
            <a:off x="38543084" y="12772636"/>
            <a:ext cx="1923940" cy="2463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0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湛江北至湛江西右联络线</a:t>
            </a:r>
            <a:endParaRPr lang="zh-CN" altLang="en-US" sz="100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4" name="文本框 153"/>
          <p:cNvSpPr txBox="1"/>
          <p:nvPr/>
        </p:nvSpPr>
        <p:spPr>
          <a:xfrm rot="21408815">
            <a:off x="38551029" y="13116799"/>
            <a:ext cx="1923940" cy="2463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0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湛江北至湛江西左联络线</a:t>
            </a:r>
            <a:endParaRPr lang="zh-CN" altLang="en-US" sz="100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5" name="文本框 154"/>
          <p:cNvSpPr txBox="1"/>
          <p:nvPr/>
        </p:nvSpPr>
        <p:spPr>
          <a:xfrm rot="21408815">
            <a:off x="40696473" y="12736520"/>
            <a:ext cx="1923940" cy="2463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0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现状</a:t>
            </a:r>
            <a:r>
              <a:rPr lang="en-US" altLang="zh-CN" sz="100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220kv</a:t>
            </a:r>
            <a:r>
              <a:rPr lang="zh-CN" altLang="en-US" sz="100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线路</a:t>
            </a:r>
            <a:endParaRPr lang="zh-CN" altLang="en-US" sz="100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6" name="文本框 155"/>
          <p:cNvSpPr txBox="1"/>
          <p:nvPr/>
        </p:nvSpPr>
        <p:spPr>
          <a:xfrm rot="21408815">
            <a:off x="36331622" y="4842926"/>
            <a:ext cx="139066" cy="8624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0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地铁</a:t>
            </a:r>
            <a:r>
              <a:rPr lang="en-US" altLang="zh-CN" sz="100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100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号线</a:t>
            </a:r>
            <a:endParaRPr lang="zh-CN" altLang="en-US" sz="100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custDataLst>
      <p:tags r:id="rId1"/>
    </p:custData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20fde42f-d663-4f07-8310-f45cb0b898d9"/>
  <p:tag name="COMMONDATA" val="eyJoZGlkIjoiZWUzODRjZWM1YTM4YTMxYTZjYWM3MjFkZjdlOTI4Mzk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ICON" val="#159920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默认设计模板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921</TotalTime>
  <Words>1333</Words>
  <Application>Microsoft Office PowerPoint</Application>
  <PresentationFormat>自定义</PresentationFormat>
  <Paragraphs>412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0" baseType="lpstr">
      <vt:lpstr>等线</vt:lpstr>
      <vt:lpstr>等线 Light</vt:lpstr>
      <vt:lpstr>黑体</vt:lpstr>
      <vt:lpstr>微软雅黑</vt:lpstr>
      <vt:lpstr>Arial</vt:lpstr>
      <vt:lpstr>Calibri</vt:lpstr>
      <vt:lpstr>Calibri Light</vt:lpstr>
      <vt:lpstr>Times New Roman</vt:lpstr>
      <vt:lpstr>默认设计模板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lenovo</cp:lastModifiedBy>
  <cp:revision>422</cp:revision>
  <cp:lastPrinted>2022-06-07T06:19:00Z</cp:lastPrinted>
  <dcterms:created xsi:type="dcterms:W3CDTF">2016-12-02T08:56:00Z</dcterms:created>
  <dcterms:modified xsi:type="dcterms:W3CDTF">2023-11-06T01:38:06Z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2052-11.1.0.14309</vt:lpwstr>
  </property>
  <property fmtid="{D5CDD505-2E9C-101B-9397-08002B2CF9AE}" pid="3" name="ICV">
    <vt:lpwstr>CDDCC317FDF64CEE83377AF3FE9F3F3A_13</vt:lpwstr>
  </property>
</Properties>
</file>